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07"/>
    <p:restoredTop sz="94610"/>
  </p:normalViewPr>
  <p:slideViewPr>
    <p:cSldViewPr snapToGrid="0" snapToObjects="1">
      <p:cViewPr>
        <p:scale>
          <a:sx n="100" d="100"/>
          <a:sy n="100" d="100"/>
        </p:scale>
        <p:origin x="184" y="6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0683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4.png"/><Relationship Id="rId10"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4.png"/><Relationship Id="rId4" Type="http://schemas.openxmlformats.org/officeDocument/2006/relationships/image" Target="../media/image6.png"/><Relationship Id="rId9"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0.pn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4.png"/><Relationship Id="rId5" Type="http://schemas.openxmlformats.org/officeDocument/2006/relationships/image" Target="../media/image16.png"/><Relationship Id="rId10" Type="http://schemas.openxmlformats.org/officeDocument/2006/relationships/image" Target="../media/image3.png"/><Relationship Id="rId4" Type="http://schemas.openxmlformats.org/officeDocument/2006/relationships/image" Target="../media/image15.png"/><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3A52"/>
        </a:solidFill>
        <a:effectLst/>
      </p:bgPr>
    </p:bg>
    <p:spTree>
      <p:nvGrpSpPr>
        <p:cNvPr id="1" name=""/>
        <p:cNvGrpSpPr/>
        <p:nvPr/>
      </p:nvGrpSpPr>
      <p:grpSpPr>
        <a:xfrm>
          <a:off x="0" y="0"/>
          <a:ext cx="0" cy="0"/>
          <a:chOff x="0" y="0"/>
          <a:chExt cx="0" cy="0"/>
        </a:xfrm>
      </p:grpSpPr>
      <p:sp>
        <p:nvSpPr>
          <p:cNvPr id="2" name="Shape 0"/>
          <p:cNvSpPr/>
          <p:nvPr/>
        </p:nvSpPr>
        <p:spPr>
          <a:xfrm>
            <a:off x="8961120" y="-1645920"/>
            <a:ext cx="5486400" cy="5486400"/>
          </a:xfrm>
          <a:prstGeom prst="ellipse">
            <a:avLst/>
          </a:prstGeom>
          <a:solidFill>
            <a:srgbClr val="1C7293">
              <a:alpha val="30000"/>
            </a:srgbClr>
          </a:solidFill>
          <a:ln/>
        </p:spPr>
        <p:txBody>
          <a:bodyPr/>
          <a:lstStyle/>
          <a:p>
            <a:endParaRPr lang="nl-NL"/>
          </a:p>
        </p:txBody>
      </p:sp>
      <p:sp>
        <p:nvSpPr>
          <p:cNvPr id="3" name="Shape 1"/>
          <p:cNvSpPr/>
          <p:nvPr/>
        </p:nvSpPr>
        <p:spPr>
          <a:xfrm>
            <a:off x="10241280" y="4206240"/>
            <a:ext cx="3840480" cy="3840480"/>
          </a:xfrm>
          <a:prstGeom prst="ellipse">
            <a:avLst/>
          </a:prstGeom>
          <a:solidFill>
            <a:srgbClr val="02C39A">
              <a:alpha val="20000"/>
            </a:srgbClr>
          </a:solidFill>
          <a:ln/>
        </p:spPr>
        <p:txBody>
          <a:bodyPr/>
          <a:lstStyle/>
          <a:p>
            <a:endParaRPr lang="nl-NL"/>
          </a:p>
        </p:txBody>
      </p:sp>
      <p:sp>
        <p:nvSpPr>
          <p:cNvPr id="4" name="Shape 2"/>
          <p:cNvSpPr/>
          <p:nvPr/>
        </p:nvSpPr>
        <p:spPr>
          <a:xfrm>
            <a:off x="-1371600" y="4846320"/>
            <a:ext cx="3291840" cy="3291840"/>
          </a:xfrm>
          <a:prstGeom prst="ellipse">
            <a:avLst/>
          </a:prstGeom>
          <a:solidFill>
            <a:srgbClr val="1C7293">
              <a:alpha val="25000"/>
            </a:srgbClr>
          </a:solidFill>
          <a:ln/>
        </p:spPr>
        <p:txBody>
          <a:bodyPr/>
          <a:lstStyle/>
          <a:p>
            <a:endParaRPr lang="nl-NL"/>
          </a:p>
        </p:txBody>
      </p:sp>
      <p:sp>
        <p:nvSpPr>
          <p:cNvPr id="5" name="Shape 3"/>
          <p:cNvSpPr/>
          <p:nvPr/>
        </p:nvSpPr>
        <p:spPr>
          <a:xfrm>
            <a:off x="822960" y="1234440"/>
            <a:ext cx="914400" cy="914400"/>
          </a:xfrm>
          <a:prstGeom prst="ellipse">
            <a:avLst/>
          </a:prstGeom>
          <a:solidFill>
            <a:srgbClr val="02C39A"/>
          </a:solidFill>
          <a:ln/>
        </p:spPr>
        <p:txBody>
          <a:bodyPr/>
          <a:lstStyle/>
          <a:p>
            <a:endParaRPr lang="nl-NL"/>
          </a:p>
        </p:txBody>
      </p:sp>
      <p:pic>
        <p:nvPicPr>
          <p:cNvPr id="6" name="Image 0" descr="icons/water.png"/>
          <p:cNvPicPr>
            <a:picLocks noChangeAspect="1"/>
          </p:cNvPicPr>
          <p:nvPr/>
        </p:nvPicPr>
        <p:blipFill>
          <a:blip r:embed="rId3"/>
          <a:stretch>
            <a:fillRect/>
          </a:stretch>
        </p:blipFill>
        <p:spPr>
          <a:xfrm>
            <a:off x="1042416" y="1453896"/>
            <a:ext cx="475488" cy="475488"/>
          </a:xfrm>
          <a:prstGeom prst="rect">
            <a:avLst/>
          </a:prstGeom>
        </p:spPr>
      </p:pic>
      <p:sp>
        <p:nvSpPr>
          <p:cNvPr id="7" name="Text 4"/>
          <p:cNvSpPr/>
          <p:nvPr/>
        </p:nvSpPr>
        <p:spPr>
          <a:xfrm>
            <a:off x="822960" y="2331720"/>
            <a:ext cx="10515600" cy="1005840"/>
          </a:xfrm>
          <a:prstGeom prst="rect">
            <a:avLst/>
          </a:prstGeom>
          <a:noFill/>
          <a:ln/>
        </p:spPr>
        <p:txBody>
          <a:bodyPr wrap="square" lIns="0" tIns="0" rIns="0" bIns="0" rtlCol="0" anchor="ctr"/>
          <a:lstStyle/>
          <a:p>
            <a:pPr marL="0" indent="0">
              <a:buNone/>
            </a:pPr>
            <a:r>
              <a:rPr lang="en-US" sz="4400" b="1" dirty="0">
                <a:solidFill>
                  <a:srgbClr val="FFFFFF"/>
                </a:solidFill>
                <a:latin typeface="Cambria" pitchFamily="34" charset="0"/>
                <a:ea typeface="Cambria" pitchFamily="34" charset="-122"/>
                <a:cs typeface="Cambria" pitchFamily="34" charset="-120"/>
              </a:rPr>
              <a:t>Ontdek de Keten van Water</a:t>
            </a:r>
            <a:endParaRPr lang="en-US" sz="4400" dirty="0"/>
          </a:p>
        </p:txBody>
      </p:sp>
      <p:sp>
        <p:nvSpPr>
          <p:cNvPr id="8" name="Text 5"/>
          <p:cNvSpPr/>
          <p:nvPr/>
        </p:nvSpPr>
        <p:spPr>
          <a:xfrm>
            <a:off x="822960" y="3246120"/>
            <a:ext cx="10515600" cy="548640"/>
          </a:xfrm>
          <a:prstGeom prst="rect">
            <a:avLst/>
          </a:prstGeom>
          <a:noFill/>
          <a:ln/>
        </p:spPr>
        <p:txBody>
          <a:bodyPr wrap="square" lIns="0" tIns="0" rIns="0" bIns="0" rtlCol="0" anchor="ctr"/>
          <a:lstStyle/>
          <a:p>
            <a:pPr marL="0" indent="0">
              <a:buNone/>
            </a:pPr>
            <a:r>
              <a:rPr lang="en-US" sz="2200" dirty="0">
                <a:solidFill>
                  <a:srgbClr val="02C39A"/>
                </a:solidFill>
                <a:latin typeface="Calibri" pitchFamily="34" charset="0"/>
                <a:ea typeface="Calibri" pitchFamily="34" charset="-122"/>
                <a:cs typeface="Calibri" pitchFamily="34" charset="-120"/>
              </a:rPr>
              <a:t>Uitvoeringsplan voor de docent</a:t>
            </a:r>
            <a:endParaRPr lang="en-US" sz="2200" dirty="0"/>
          </a:p>
        </p:txBody>
      </p:sp>
      <p:sp>
        <p:nvSpPr>
          <p:cNvPr id="9" name="Text 6"/>
          <p:cNvSpPr/>
          <p:nvPr/>
        </p:nvSpPr>
        <p:spPr>
          <a:xfrm>
            <a:off x="822960" y="3794760"/>
            <a:ext cx="10515600" cy="365760"/>
          </a:xfrm>
          <a:prstGeom prst="rect">
            <a:avLst/>
          </a:prstGeom>
          <a:noFill/>
          <a:ln/>
        </p:spPr>
        <p:txBody>
          <a:bodyPr wrap="square" lIns="0" tIns="0" rIns="0" bIns="0" rtlCol="0" anchor="ctr"/>
          <a:lstStyle/>
          <a:p>
            <a:pPr marL="0" indent="0">
              <a:buNone/>
            </a:pPr>
            <a:r>
              <a:rPr lang="en-US" sz="1400" dirty="0">
                <a:solidFill>
                  <a:srgbClr val="BFDCE6"/>
                </a:solidFill>
                <a:latin typeface="Calibri" pitchFamily="34" charset="0"/>
                <a:ea typeface="Calibri" pitchFamily="34" charset="-122"/>
                <a:cs typeface="Calibri" pitchFamily="34" charset="-120"/>
              </a:rPr>
              <a:t>LOB-project  ·  weken 32 t/m 46  ·  schooljaar 2026-2027</a:t>
            </a:r>
            <a:endParaRPr lang="en-US" sz="1400" dirty="0"/>
          </a:p>
        </p:txBody>
      </p:sp>
      <p:sp>
        <p:nvSpPr>
          <p:cNvPr id="10" name="Text 7"/>
          <p:cNvSpPr/>
          <p:nvPr/>
        </p:nvSpPr>
        <p:spPr>
          <a:xfrm>
            <a:off x="822960" y="5404104"/>
            <a:ext cx="7315200" cy="1042416"/>
          </a:xfrm>
          <a:prstGeom prst="rect">
            <a:avLst/>
          </a:prstGeom>
          <a:noFill/>
          <a:ln/>
        </p:spPr>
        <p:txBody>
          <a:bodyPr wrap="square" lIns="0" tIns="0" rIns="0" bIns="0" rtlCol="0" anchor="ctr"/>
          <a:lstStyle/>
          <a:p>
            <a:pPr marL="0" indent="0">
              <a:buNone/>
            </a:pPr>
            <a:r>
              <a:rPr lang="en-US" sz="1100" dirty="0">
                <a:solidFill>
                  <a:srgbClr val="7FA6B5"/>
                </a:solidFill>
                <a:latin typeface="Calibri" pitchFamily="34" charset="0"/>
                <a:ea typeface="Calibri" pitchFamily="34" charset="-122"/>
                <a:cs typeface="Calibri" pitchFamily="34" charset="-120"/>
              </a:rPr>
              <a:t>Opgesteld door Jeff van Hek</a:t>
            </a:r>
          </a:p>
          <a:p>
            <a:pPr marL="0" indent="0">
              <a:buNone/>
            </a:pPr>
            <a:r>
              <a:rPr lang="en-US" sz="1100" dirty="0">
                <a:solidFill>
                  <a:srgbClr val="7FA6B5"/>
                </a:solidFill>
                <a:latin typeface="Calibri" pitchFamily="34" charset="0"/>
                <a:ea typeface="Calibri" pitchFamily="34" charset="-122"/>
                <a:cs typeface="Calibri" pitchFamily="34" charset="-120"/>
              </a:rPr>
              <a:t>In </a:t>
            </a:r>
            <a:r>
              <a:rPr lang="en-US" sz="1100" dirty="0" err="1">
                <a:solidFill>
                  <a:srgbClr val="7FA6B5"/>
                </a:solidFill>
                <a:latin typeface="Calibri" pitchFamily="34" charset="0"/>
                <a:ea typeface="Calibri" pitchFamily="34" charset="-122"/>
                <a:cs typeface="Calibri" pitchFamily="34" charset="-120"/>
              </a:rPr>
              <a:t>opdracht</a:t>
            </a:r>
            <a:endParaRPr lang="en-US" sz="1100" dirty="0">
              <a:solidFill>
                <a:srgbClr val="7FA6B5"/>
              </a:solidFill>
              <a:latin typeface="Calibri" pitchFamily="34" charset="0"/>
              <a:ea typeface="Calibri" pitchFamily="34" charset="-122"/>
              <a:cs typeface="Calibri" pitchFamily="34" charset="-120"/>
            </a:endParaRPr>
          </a:p>
          <a:p>
            <a:pPr marL="0" indent="0">
              <a:buNone/>
            </a:pPr>
            <a:r>
              <a:rPr lang="en-US" sz="1100" dirty="0">
                <a:solidFill>
                  <a:srgbClr val="7FA6B5"/>
                </a:solidFill>
                <a:latin typeface="Calibri" pitchFamily="34" charset="0"/>
                <a:ea typeface="Calibri" pitchFamily="34" charset="-122"/>
                <a:cs typeface="Calibri" pitchFamily="34" charset="-120"/>
              </a:rPr>
              <a:t> </a:t>
            </a:r>
            <a:r>
              <a:rPr lang="en-US" sz="1100" dirty="0" err="1">
                <a:solidFill>
                  <a:srgbClr val="7FA6B5"/>
                </a:solidFill>
                <a:latin typeface="Calibri" pitchFamily="34" charset="0"/>
                <a:ea typeface="Calibri" pitchFamily="34" charset="-122"/>
                <a:cs typeface="Calibri" pitchFamily="34" charset="-120"/>
              </a:rPr>
              <a:t>Jouw</a:t>
            </a:r>
            <a:r>
              <a:rPr lang="en-US" sz="1100" dirty="0">
                <a:solidFill>
                  <a:srgbClr val="7FA6B5"/>
                </a:solidFill>
                <a:latin typeface="Calibri" pitchFamily="34" charset="0"/>
                <a:ea typeface="Calibri" pitchFamily="34" charset="-122"/>
                <a:cs typeface="Calibri" pitchFamily="34" charset="-120"/>
              </a:rPr>
              <a:t> </a:t>
            </a:r>
            <a:r>
              <a:rPr lang="en-US" sz="1100" dirty="0" err="1">
                <a:solidFill>
                  <a:srgbClr val="7FA6B5"/>
                </a:solidFill>
                <a:latin typeface="Calibri" pitchFamily="34" charset="0"/>
                <a:ea typeface="Calibri" pitchFamily="34" charset="-122"/>
                <a:cs typeface="Calibri" pitchFamily="34" charset="-120"/>
              </a:rPr>
              <a:t>Techniekwijzer</a:t>
            </a:r>
            <a:endParaRPr lang="en-US" sz="1100" dirty="0">
              <a:solidFill>
                <a:srgbClr val="7FA6B5"/>
              </a:solidFill>
              <a:latin typeface="Calibri" pitchFamily="34" charset="0"/>
              <a:ea typeface="Calibri" pitchFamily="34" charset="-122"/>
              <a:cs typeface="Calibri" pitchFamily="34" charset="-120"/>
            </a:endParaRPr>
          </a:p>
          <a:p>
            <a:pPr marL="0" indent="0">
              <a:buNone/>
            </a:pPr>
            <a:r>
              <a:rPr lang="en-US" sz="1100" dirty="0" err="1">
                <a:solidFill>
                  <a:srgbClr val="7FA6B5"/>
                </a:solidFill>
                <a:latin typeface="Calibri" pitchFamily="34" charset="0"/>
                <a:ea typeface="Calibri" pitchFamily="34" charset="-122"/>
                <a:cs typeface="Calibri" pitchFamily="34" charset="-120"/>
              </a:rPr>
              <a:t>Techkwadraat</a:t>
            </a:r>
            <a:endParaRPr lang="en-US" sz="1100" dirty="0">
              <a:solidFill>
                <a:srgbClr val="7FA6B5"/>
              </a:solidFill>
              <a:latin typeface="Calibri" pitchFamily="34" charset="0"/>
              <a:ea typeface="Calibri" pitchFamily="34" charset="-122"/>
              <a:cs typeface="Calibri" pitchFamily="34" charset="-120"/>
            </a:endParaRPr>
          </a:p>
          <a:p>
            <a:pPr marL="0" indent="0">
              <a:buNone/>
            </a:pPr>
            <a:r>
              <a:rPr lang="en-US" sz="1100" dirty="0" err="1">
                <a:solidFill>
                  <a:srgbClr val="7FA6B5"/>
                </a:solidFill>
                <a:latin typeface="Calibri" pitchFamily="34" charset="0"/>
                <a:cs typeface="Calibri" pitchFamily="34" charset="-120"/>
              </a:rPr>
              <a:t>Ontdek</a:t>
            </a:r>
            <a:r>
              <a:rPr lang="en-US" sz="1100" dirty="0">
                <a:solidFill>
                  <a:srgbClr val="7FA6B5"/>
                </a:solidFill>
                <a:latin typeface="Calibri" pitchFamily="34" charset="0"/>
                <a:cs typeface="Calibri" pitchFamily="34" charset="-120"/>
              </a:rPr>
              <a:t> de </a:t>
            </a:r>
            <a:r>
              <a:rPr lang="en-US" sz="1100" dirty="0" err="1">
                <a:solidFill>
                  <a:srgbClr val="7FA6B5"/>
                </a:solidFill>
                <a:latin typeface="Calibri" pitchFamily="34" charset="0"/>
                <a:cs typeface="Calibri" pitchFamily="34" charset="-120"/>
              </a:rPr>
              <a:t>keten</a:t>
            </a:r>
            <a:r>
              <a:rPr lang="en-US" sz="1100" dirty="0">
                <a:solidFill>
                  <a:srgbClr val="7FA6B5"/>
                </a:solidFill>
                <a:latin typeface="Calibri" pitchFamily="34" charset="0"/>
                <a:cs typeface="Calibri" pitchFamily="34" charset="-120"/>
              </a:rPr>
              <a:t> </a:t>
            </a:r>
            <a:endParaRPr lang="en-US" sz="1100" dirty="0"/>
          </a:p>
        </p:txBody>
      </p:sp>
      <p:pic>
        <p:nvPicPr>
          <p:cNvPr id="11" name="Afbeelding 10">
            <a:extLst>
              <a:ext uri="{FF2B5EF4-FFF2-40B4-BE49-F238E27FC236}">
                <a16:creationId xmlns:a16="http://schemas.microsoft.com/office/drawing/2014/main" id="{7C06EA25-D269-D11F-BAA1-CA1204342DFB}"/>
              </a:ext>
            </a:extLst>
          </p:cNvPr>
          <p:cNvPicPr>
            <a:picLocks noChangeAspect="1"/>
          </p:cNvPicPr>
          <p:nvPr/>
        </p:nvPicPr>
        <p:blipFill>
          <a:blip r:embed="rId4"/>
          <a:stretch>
            <a:fillRect/>
          </a:stretch>
        </p:blipFill>
        <p:spPr>
          <a:xfrm>
            <a:off x="10732695" y="181207"/>
            <a:ext cx="1272689" cy="1272689"/>
          </a:xfrm>
          <a:prstGeom prst="rect">
            <a:avLst/>
          </a:prstGeom>
        </p:spPr>
      </p:pic>
      <p:pic>
        <p:nvPicPr>
          <p:cNvPr id="12" name="Afbeelding 11">
            <a:extLst>
              <a:ext uri="{FF2B5EF4-FFF2-40B4-BE49-F238E27FC236}">
                <a16:creationId xmlns:a16="http://schemas.microsoft.com/office/drawing/2014/main" id="{C65016B3-6E95-BD97-B8B3-AB64C66F9443}"/>
              </a:ext>
            </a:extLst>
          </p:cNvPr>
          <p:cNvPicPr>
            <a:picLocks noChangeAspect="1"/>
          </p:cNvPicPr>
          <p:nvPr/>
        </p:nvPicPr>
        <p:blipFill>
          <a:blip r:embed="rId5"/>
          <a:stretch>
            <a:fillRect/>
          </a:stretch>
        </p:blipFill>
        <p:spPr>
          <a:xfrm>
            <a:off x="10702215" y="1621715"/>
            <a:ext cx="1272689" cy="1272689"/>
          </a:xfrm>
          <a:prstGeom prst="rect">
            <a:avLst/>
          </a:prstGeom>
        </p:spPr>
      </p:pic>
      <p:pic>
        <p:nvPicPr>
          <p:cNvPr id="13" name="Afbeelding 12">
            <a:extLst>
              <a:ext uri="{FF2B5EF4-FFF2-40B4-BE49-F238E27FC236}">
                <a16:creationId xmlns:a16="http://schemas.microsoft.com/office/drawing/2014/main" id="{F7ECC816-65F2-F6DE-7CFB-6738D1BEBB79}"/>
              </a:ext>
            </a:extLst>
          </p:cNvPr>
          <p:cNvPicPr>
            <a:picLocks noChangeAspect="1"/>
          </p:cNvPicPr>
          <p:nvPr/>
        </p:nvPicPr>
        <p:blipFill>
          <a:blip r:embed="rId6"/>
          <a:stretch>
            <a:fillRect/>
          </a:stretch>
        </p:blipFill>
        <p:spPr>
          <a:xfrm>
            <a:off x="10754509" y="3058160"/>
            <a:ext cx="1272690" cy="1366963"/>
          </a:xfrm>
          <a:prstGeom prst="rect">
            <a:avLst/>
          </a:prstGeom>
        </p:spPr>
      </p:pic>
      <p:pic>
        <p:nvPicPr>
          <p:cNvPr id="14" name="Afbeelding 13">
            <a:extLst>
              <a:ext uri="{FF2B5EF4-FFF2-40B4-BE49-F238E27FC236}">
                <a16:creationId xmlns:a16="http://schemas.microsoft.com/office/drawing/2014/main" id="{CEB9B153-74EB-A22E-0AF0-260AA58FA057}"/>
              </a:ext>
            </a:extLst>
          </p:cNvPr>
          <p:cNvPicPr>
            <a:picLocks noChangeAspect="1"/>
          </p:cNvPicPr>
          <p:nvPr/>
        </p:nvPicPr>
        <p:blipFill>
          <a:blip r:embed="rId4"/>
          <a:srcRect t="15060" b="17124"/>
          <a:stretch>
            <a:fillRect/>
          </a:stretch>
        </p:blipFill>
        <p:spPr>
          <a:xfrm>
            <a:off x="4204664" y="5987225"/>
            <a:ext cx="998974" cy="677462"/>
          </a:xfrm>
          <a:prstGeom prst="rect">
            <a:avLst/>
          </a:prstGeom>
        </p:spPr>
      </p:pic>
      <p:pic>
        <p:nvPicPr>
          <p:cNvPr id="15" name="Afbeelding 14">
            <a:extLst>
              <a:ext uri="{FF2B5EF4-FFF2-40B4-BE49-F238E27FC236}">
                <a16:creationId xmlns:a16="http://schemas.microsoft.com/office/drawing/2014/main" id="{C3A5607D-609E-30B4-E7AF-1BB16C2EF964}"/>
              </a:ext>
            </a:extLst>
          </p:cNvPr>
          <p:cNvPicPr>
            <a:picLocks noChangeAspect="1"/>
          </p:cNvPicPr>
          <p:nvPr/>
        </p:nvPicPr>
        <p:blipFill>
          <a:blip r:embed="rId5"/>
          <a:stretch>
            <a:fillRect/>
          </a:stretch>
        </p:blipFill>
        <p:spPr>
          <a:xfrm>
            <a:off x="5475642" y="6008682"/>
            <a:ext cx="579317" cy="579317"/>
          </a:xfrm>
          <a:prstGeom prst="rect">
            <a:avLst/>
          </a:prstGeom>
        </p:spPr>
      </p:pic>
      <p:pic>
        <p:nvPicPr>
          <p:cNvPr id="16" name="Afbeelding 15">
            <a:extLst>
              <a:ext uri="{FF2B5EF4-FFF2-40B4-BE49-F238E27FC236}">
                <a16:creationId xmlns:a16="http://schemas.microsoft.com/office/drawing/2014/main" id="{94737B45-A3F7-EA55-B76D-C1920FED2ABA}"/>
              </a:ext>
            </a:extLst>
          </p:cNvPr>
          <p:cNvPicPr>
            <a:picLocks noChangeAspect="1"/>
          </p:cNvPicPr>
          <p:nvPr/>
        </p:nvPicPr>
        <p:blipFill>
          <a:blip r:embed="rId6"/>
          <a:stretch>
            <a:fillRect/>
          </a:stretch>
        </p:blipFill>
        <p:spPr>
          <a:xfrm>
            <a:off x="6241705" y="5987225"/>
            <a:ext cx="579317" cy="62222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457200" y="411480"/>
            <a:ext cx="566928" cy="566928"/>
          </a:xfrm>
          <a:prstGeom prst="ellipse">
            <a:avLst/>
          </a:prstGeom>
          <a:solidFill>
            <a:srgbClr val="065A82"/>
          </a:solidFill>
          <a:ln/>
        </p:spPr>
        <p:txBody>
          <a:bodyPr/>
          <a:lstStyle/>
          <a:p>
            <a:endParaRPr lang="nl-NL"/>
          </a:p>
        </p:txBody>
      </p:sp>
      <p:pic>
        <p:nvPicPr>
          <p:cNvPr id="3" name="Image 0" descr="icons/tools.png"/>
          <p:cNvPicPr>
            <a:picLocks noChangeAspect="1"/>
          </p:cNvPicPr>
          <p:nvPr/>
        </p:nvPicPr>
        <p:blipFill>
          <a:blip r:embed="rId3"/>
          <a:stretch>
            <a:fillRect/>
          </a:stretch>
        </p:blipFill>
        <p:spPr>
          <a:xfrm>
            <a:off x="593263" y="547543"/>
            <a:ext cx="294803" cy="294803"/>
          </a:xfrm>
          <a:prstGeom prst="rect">
            <a:avLst/>
          </a:prstGeom>
        </p:spPr>
      </p:pic>
      <p:sp>
        <p:nvSpPr>
          <p:cNvPr id="4" name="Text 1"/>
          <p:cNvSpPr/>
          <p:nvPr/>
        </p:nvSpPr>
        <p:spPr>
          <a:xfrm>
            <a:off x="1188720" y="365760"/>
            <a:ext cx="10424160" cy="502920"/>
          </a:xfrm>
          <a:prstGeom prst="rect">
            <a:avLst/>
          </a:prstGeom>
          <a:noFill/>
          <a:ln/>
        </p:spPr>
        <p:txBody>
          <a:bodyPr wrap="square" lIns="0" tIns="0" rIns="0" bIns="0" rtlCol="0" anchor="ctr"/>
          <a:lstStyle/>
          <a:p>
            <a:pPr marL="0" indent="0">
              <a:buNone/>
            </a:pPr>
            <a:r>
              <a:rPr lang="en-US" sz="3000" b="1" dirty="0">
                <a:solidFill>
                  <a:srgbClr val="13293D"/>
                </a:solidFill>
                <a:latin typeface="Cambria" pitchFamily="34" charset="0"/>
                <a:ea typeface="Cambria" pitchFamily="34" charset="-122"/>
                <a:cs typeface="Cambria" pitchFamily="34" charset="-120"/>
              </a:rPr>
              <a:t>Fase E — Verbeteren</a:t>
            </a:r>
            <a:endParaRPr lang="en-US" sz="3000" dirty="0"/>
          </a:p>
        </p:txBody>
      </p:sp>
      <p:sp>
        <p:nvSpPr>
          <p:cNvPr id="5" name="Text 2"/>
          <p:cNvSpPr/>
          <p:nvPr/>
        </p:nvSpPr>
        <p:spPr>
          <a:xfrm>
            <a:off x="1188720" y="841248"/>
            <a:ext cx="10424160" cy="320040"/>
          </a:xfrm>
          <a:prstGeom prst="rect">
            <a:avLst/>
          </a:prstGeom>
          <a:noFill/>
          <a:ln/>
        </p:spPr>
        <p:txBody>
          <a:bodyPr wrap="square" lIns="0" tIns="0" rIns="0" bIns="0" rtlCol="0" anchor="ctr"/>
          <a:lstStyle/>
          <a:p>
            <a:pPr marL="0" indent="0">
              <a:buNone/>
            </a:pPr>
            <a:r>
              <a:rPr lang="en-US" sz="1400" i="1" dirty="0">
                <a:solidFill>
                  <a:srgbClr val="4C6B79"/>
                </a:solidFill>
                <a:latin typeface="Calibri" pitchFamily="34" charset="0"/>
                <a:ea typeface="Calibri" pitchFamily="34" charset="-122"/>
                <a:cs typeface="Calibri" pitchFamily="34" charset="-120"/>
              </a:rPr>
              <a:t>6 t/m 15 oktober</a:t>
            </a:r>
            <a:endParaRPr lang="en-US" sz="1400" dirty="0"/>
          </a:p>
        </p:txBody>
      </p:sp>
      <p:sp>
        <p:nvSpPr>
          <p:cNvPr id="6" name="Shape 3"/>
          <p:cNvSpPr/>
          <p:nvPr/>
        </p:nvSpPr>
        <p:spPr>
          <a:xfrm>
            <a:off x="457200" y="1417320"/>
            <a:ext cx="3017520" cy="548640"/>
          </a:xfrm>
          <a:prstGeom prst="roundRect">
            <a:avLst>
              <a:gd name="adj" fmla="val 50000"/>
            </a:avLst>
          </a:prstGeom>
          <a:solidFill>
            <a:srgbClr val="02C39A"/>
          </a:solidFill>
          <a:ln/>
        </p:spPr>
        <p:txBody>
          <a:bodyPr/>
          <a:lstStyle/>
          <a:p>
            <a:endParaRPr lang="nl-NL"/>
          </a:p>
        </p:txBody>
      </p:sp>
      <p:sp>
        <p:nvSpPr>
          <p:cNvPr id="7" name="Text 4"/>
          <p:cNvSpPr/>
          <p:nvPr/>
        </p:nvSpPr>
        <p:spPr>
          <a:xfrm>
            <a:off x="457200" y="1417320"/>
            <a:ext cx="3017520" cy="548640"/>
          </a:xfrm>
          <a:prstGeom prst="rect">
            <a:avLst/>
          </a:prstGeom>
          <a:noFill/>
          <a:ln/>
        </p:spPr>
        <p:txBody>
          <a:bodyPr wrap="square" lIns="0" tIns="0" rIns="0" bIns="0" rtlCol="0" anchor="ctr"/>
          <a:lstStyle/>
          <a:p>
            <a:pPr marL="0" indent="0" algn="ctr">
              <a:buNone/>
            </a:pPr>
            <a:r>
              <a:rPr lang="en-US" sz="1400" b="1" dirty="0">
                <a:solidFill>
                  <a:srgbClr val="0A3A52"/>
                </a:solidFill>
                <a:latin typeface="Calibri" pitchFamily="34" charset="0"/>
                <a:ea typeface="Calibri" pitchFamily="34" charset="-122"/>
                <a:cs typeface="Calibri" pitchFamily="34" charset="-120"/>
              </a:rPr>
              <a:t>6 okt – 15 okt</a:t>
            </a:r>
            <a:endParaRPr lang="en-US" sz="1400" dirty="0"/>
          </a:p>
        </p:txBody>
      </p:sp>
      <p:sp>
        <p:nvSpPr>
          <p:cNvPr id="8" name="Text 5"/>
          <p:cNvSpPr/>
          <p:nvPr/>
        </p:nvSpPr>
        <p:spPr>
          <a:xfrm>
            <a:off x="457200" y="2194560"/>
            <a:ext cx="6675120" cy="320040"/>
          </a:xfrm>
          <a:prstGeom prst="rect">
            <a:avLst/>
          </a:prstGeom>
          <a:noFill/>
          <a:ln/>
        </p:spPr>
        <p:txBody>
          <a:bodyPr wrap="square" lIns="0" tIns="0" rIns="0" bIns="0" rtlCol="0" anchor="ctr"/>
          <a:lstStyle/>
          <a:p>
            <a:pPr marL="0" indent="0">
              <a:buNone/>
            </a:pPr>
            <a:r>
              <a:rPr lang="en-US" sz="1500" b="1" dirty="0">
                <a:solidFill>
                  <a:srgbClr val="065A82"/>
                </a:solidFill>
                <a:latin typeface="Cambria" pitchFamily="34" charset="0"/>
                <a:ea typeface="Cambria" pitchFamily="34" charset="-122"/>
                <a:cs typeface="Cambria" pitchFamily="34" charset="-120"/>
              </a:rPr>
              <a:t>Activiteiten</a:t>
            </a:r>
            <a:endParaRPr lang="en-US" sz="1500" dirty="0"/>
          </a:p>
        </p:txBody>
      </p:sp>
      <p:sp>
        <p:nvSpPr>
          <p:cNvPr id="9" name="Text 6"/>
          <p:cNvSpPr/>
          <p:nvPr/>
        </p:nvSpPr>
        <p:spPr>
          <a:xfrm>
            <a:off x="457200" y="2560320"/>
            <a:ext cx="6675120" cy="3566160"/>
          </a:xfrm>
          <a:prstGeom prst="rect">
            <a:avLst/>
          </a:prstGeom>
          <a:noFill/>
          <a:ln/>
        </p:spPr>
        <p:txBody>
          <a:bodyPr wrap="square" lIns="0" tIns="0" rIns="0" bIns="0" rtlCol="0" anchor="t"/>
          <a:lstStyle/>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6 en 8 okt: tussentijdse feedback per groep, online met Jeff</a:t>
            </a:r>
            <a:endParaRPr lang="en-US" sz="1350" dirty="0"/>
          </a:p>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13 en 15 okt: verbeteren van de opdracht op basis van de feedback</a:t>
            </a:r>
            <a:endParaRPr lang="en-US" sz="1350" dirty="0"/>
          </a:p>
        </p:txBody>
      </p:sp>
      <p:sp>
        <p:nvSpPr>
          <p:cNvPr id="10" name="Shape 7"/>
          <p:cNvSpPr/>
          <p:nvPr/>
        </p:nvSpPr>
        <p:spPr>
          <a:xfrm>
            <a:off x="7452360" y="1417320"/>
            <a:ext cx="4251960" cy="4709160"/>
          </a:xfrm>
          <a:prstGeom prst="roundRect">
            <a:avLst>
              <a:gd name="adj" fmla="val 2581"/>
            </a:avLst>
          </a:prstGeom>
          <a:solidFill>
            <a:srgbClr val="065A82"/>
          </a:solidFill>
          <a:ln/>
        </p:spPr>
        <p:txBody>
          <a:bodyPr/>
          <a:lstStyle/>
          <a:p>
            <a:endParaRPr lang="nl-NL"/>
          </a:p>
        </p:txBody>
      </p:sp>
      <p:sp>
        <p:nvSpPr>
          <p:cNvPr id="11" name="Shape 8"/>
          <p:cNvSpPr/>
          <p:nvPr/>
        </p:nvSpPr>
        <p:spPr>
          <a:xfrm>
            <a:off x="7726680" y="1691640"/>
            <a:ext cx="548640" cy="548640"/>
          </a:xfrm>
          <a:prstGeom prst="ellipse">
            <a:avLst/>
          </a:prstGeom>
          <a:solidFill>
            <a:srgbClr val="02C39A"/>
          </a:solidFill>
          <a:ln/>
        </p:spPr>
        <p:txBody>
          <a:bodyPr/>
          <a:lstStyle/>
          <a:p>
            <a:endParaRPr lang="nl-NL"/>
          </a:p>
        </p:txBody>
      </p:sp>
      <p:pic>
        <p:nvPicPr>
          <p:cNvPr id="12" name="Image 1" descr="icons/download.png"/>
          <p:cNvPicPr>
            <a:picLocks noChangeAspect="1"/>
          </p:cNvPicPr>
          <p:nvPr/>
        </p:nvPicPr>
        <p:blipFill>
          <a:blip r:embed="rId4"/>
          <a:stretch>
            <a:fillRect/>
          </a:stretch>
        </p:blipFill>
        <p:spPr>
          <a:xfrm>
            <a:off x="7858354" y="1823314"/>
            <a:ext cx="285293" cy="285293"/>
          </a:xfrm>
          <a:prstGeom prst="rect">
            <a:avLst/>
          </a:prstGeom>
        </p:spPr>
      </p:pic>
      <p:sp>
        <p:nvSpPr>
          <p:cNvPr id="13" name="Text 9"/>
          <p:cNvSpPr/>
          <p:nvPr/>
        </p:nvSpPr>
        <p:spPr>
          <a:xfrm>
            <a:off x="8412480" y="1737360"/>
            <a:ext cx="3108960" cy="45720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Op te leveren</a:t>
            </a:r>
            <a:endParaRPr lang="en-US" sz="1500" dirty="0"/>
          </a:p>
        </p:txBody>
      </p:sp>
      <p:sp>
        <p:nvSpPr>
          <p:cNvPr id="14" name="Text 10"/>
          <p:cNvSpPr/>
          <p:nvPr/>
        </p:nvSpPr>
        <p:spPr>
          <a:xfrm>
            <a:off x="7726680" y="2377440"/>
            <a:ext cx="3749040" cy="2377440"/>
          </a:xfrm>
          <a:prstGeom prst="rect">
            <a:avLst/>
          </a:prstGeom>
          <a:noFill/>
          <a:ln/>
        </p:spPr>
        <p:txBody>
          <a:bodyPr wrap="square" lIns="0" tIns="0" rIns="0" bIns="0" rtlCol="0" anchor="t"/>
          <a:lstStyle/>
          <a:p>
            <a:pPr marL="342900" indent="-342900">
              <a:lnSpc>
                <a:spcPct val="120000"/>
              </a:lnSpc>
              <a:spcAft>
                <a:spcPts val="800"/>
              </a:spcAft>
              <a:buSzPct val="100000"/>
              <a:buChar char="•"/>
            </a:pPr>
            <a:r>
              <a:rPr lang="en-US" sz="1300" dirty="0">
                <a:solidFill>
                  <a:srgbClr val="DCEEF3"/>
                </a:solidFill>
                <a:latin typeface="Calibri" pitchFamily="34" charset="0"/>
                <a:ea typeface="Calibri" pitchFamily="34" charset="-122"/>
                <a:cs typeface="Calibri" pitchFamily="34" charset="-120"/>
              </a:rPr>
              <a:t>Verbeterde, onderbouwde opdracht</a:t>
            </a:r>
            <a:endParaRPr lang="en-US" sz="1300" dirty="0"/>
          </a:p>
        </p:txBody>
      </p:sp>
      <p:sp>
        <p:nvSpPr>
          <p:cNvPr id="15" name="Text 11"/>
          <p:cNvSpPr/>
          <p:nvPr/>
        </p:nvSpPr>
        <p:spPr>
          <a:xfrm>
            <a:off x="457200" y="6519672"/>
            <a:ext cx="7315200" cy="274320"/>
          </a:xfrm>
          <a:prstGeom prst="rect">
            <a:avLst/>
          </a:prstGeom>
          <a:noFill/>
          <a:ln/>
        </p:spPr>
        <p:txBody>
          <a:bodyPr wrap="square" lIns="0" tIns="0" rIns="0" bIns="0" rtlCol="0" anchor="ctr"/>
          <a:lstStyle/>
          <a:p>
            <a:pPr marL="0" indent="0">
              <a:buNone/>
            </a:pPr>
            <a:r>
              <a:rPr lang="en-US" sz="1000" dirty="0">
                <a:solidFill>
                  <a:srgbClr val="4C6B79"/>
                </a:solidFill>
                <a:latin typeface="Calibri" pitchFamily="34" charset="0"/>
                <a:ea typeface="Calibri" pitchFamily="34" charset="-122"/>
                <a:cs typeface="Calibri" pitchFamily="34" charset="-120"/>
              </a:rPr>
              <a:t>10 · Fase E</a:t>
            </a:r>
            <a:endParaRPr lang="en-US" sz="1000" dirty="0"/>
          </a:p>
        </p:txBody>
      </p:sp>
      <p:sp>
        <p:nvSpPr>
          <p:cNvPr id="16" name="Text 12"/>
          <p:cNvSpPr/>
          <p:nvPr/>
        </p:nvSpPr>
        <p:spPr>
          <a:xfrm>
            <a:off x="7772400" y="6519672"/>
            <a:ext cx="3959352" cy="274320"/>
          </a:xfrm>
          <a:prstGeom prst="rect">
            <a:avLst/>
          </a:prstGeom>
          <a:noFill/>
          <a:ln/>
        </p:spPr>
        <p:txBody>
          <a:bodyPr wrap="square" lIns="0" tIns="0" rIns="0" bIns="0" rtlCol="0" anchor="ctr"/>
          <a:lstStyle/>
          <a:p>
            <a:pPr marL="0" indent="0" algn="r">
              <a:buNone/>
            </a:pPr>
            <a:r>
              <a:rPr lang="en-US" sz="1000" dirty="0">
                <a:solidFill>
                  <a:srgbClr val="4C6B79"/>
                </a:solidFill>
                <a:latin typeface="Calibri" pitchFamily="34" charset="0"/>
                <a:ea typeface="Calibri" pitchFamily="34" charset="-122"/>
                <a:cs typeface="Calibri" pitchFamily="34" charset="-120"/>
              </a:rPr>
              <a:t>Ontdek de Keten van Water — Uitvoeringsplan</a:t>
            </a:r>
            <a:endParaRPr lang="en-US" sz="1000" dirty="0"/>
          </a:p>
        </p:txBody>
      </p:sp>
      <p:pic>
        <p:nvPicPr>
          <p:cNvPr id="17" name="Afbeelding 16">
            <a:extLst>
              <a:ext uri="{FF2B5EF4-FFF2-40B4-BE49-F238E27FC236}">
                <a16:creationId xmlns:a16="http://schemas.microsoft.com/office/drawing/2014/main" id="{51FF0AED-1028-E41B-11FE-63463D9E2F38}"/>
              </a:ext>
            </a:extLst>
          </p:cNvPr>
          <p:cNvPicPr>
            <a:picLocks noChangeAspect="1"/>
          </p:cNvPicPr>
          <p:nvPr/>
        </p:nvPicPr>
        <p:blipFill>
          <a:blip r:embed="rId5"/>
          <a:stretch>
            <a:fillRect/>
          </a:stretch>
        </p:blipFill>
        <p:spPr>
          <a:xfrm>
            <a:off x="4322196" y="5817736"/>
            <a:ext cx="998974" cy="998974"/>
          </a:xfrm>
          <a:prstGeom prst="rect">
            <a:avLst/>
          </a:prstGeom>
        </p:spPr>
      </p:pic>
      <p:pic>
        <p:nvPicPr>
          <p:cNvPr id="18" name="Afbeelding 17">
            <a:extLst>
              <a:ext uri="{FF2B5EF4-FFF2-40B4-BE49-F238E27FC236}">
                <a16:creationId xmlns:a16="http://schemas.microsoft.com/office/drawing/2014/main" id="{8A039450-7D34-E9F3-E9A8-D5AF7710C48F}"/>
              </a:ext>
            </a:extLst>
          </p:cNvPr>
          <p:cNvPicPr>
            <a:picLocks noChangeAspect="1"/>
          </p:cNvPicPr>
          <p:nvPr/>
        </p:nvPicPr>
        <p:blipFill>
          <a:blip r:embed="rId6"/>
          <a:stretch>
            <a:fillRect/>
          </a:stretch>
        </p:blipFill>
        <p:spPr>
          <a:xfrm>
            <a:off x="5475642" y="6008682"/>
            <a:ext cx="579317" cy="579317"/>
          </a:xfrm>
          <a:prstGeom prst="rect">
            <a:avLst/>
          </a:prstGeom>
        </p:spPr>
      </p:pic>
      <p:pic>
        <p:nvPicPr>
          <p:cNvPr id="19" name="Afbeelding 18">
            <a:extLst>
              <a:ext uri="{FF2B5EF4-FFF2-40B4-BE49-F238E27FC236}">
                <a16:creationId xmlns:a16="http://schemas.microsoft.com/office/drawing/2014/main" id="{124BC945-8B7F-7AFB-E4A2-16EF75E2BADD}"/>
              </a:ext>
            </a:extLst>
          </p:cNvPr>
          <p:cNvPicPr>
            <a:picLocks noChangeAspect="1"/>
          </p:cNvPicPr>
          <p:nvPr/>
        </p:nvPicPr>
        <p:blipFill>
          <a:blip r:embed="rId7"/>
          <a:stretch>
            <a:fillRect/>
          </a:stretch>
        </p:blipFill>
        <p:spPr>
          <a:xfrm>
            <a:off x="6241705" y="5987225"/>
            <a:ext cx="579317" cy="62222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457200" y="411480"/>
            <a:ext cx="566928" cy="566928"/>
          </a:xfrm>
          <a:prstGeom prst="ellipse">
            <a:avLst/>
          </a:prstGeom>
          <a:solidFill>
            <a:srgbClr val="065A82"/>
          </a:solidFill>
          <a:ln/>
        </p:spPr>
        <p:txBody>
          <a:bodyPr/>
          <a:lstStyle/>
          <a:p>
            <a:endParaRPr lang="nl-NL"/>
          </a:p>
        </p:txBody>
      </p:sp>
      <p:pic>
        <p:nvPicPr>
          <p:cNvPr id="3" name="Image 0" descr="icons/bullhorn.png"/>
          <p:cNvPicPr>
            <a:picLocks noChangeAspect="1"/>
          </p:cNvPicPr>
          <p:nvPr/>
        </p:nvPicPr>
        <p:blipFill>
          <a:blip r:embed="rId3"/>
          <a:stretch>
            <a:fillRect/>
          </a:stretch>
        </p:blipFill>
        <p:spPr>
          <a:xfrm>
            <a:off x="593263" y="547543"/>
            <a:ext cx="294803" cy="294803"/>
          </a:xfrm>
          <a:prstGeom prst="rect">
            <a:avLst/>
          </a:prstGeom>
        </p:spPr>
      </p:pic>
      <p:sp>
        <p:nvSpPr>
          <p:cNvPr id="4" name="Text 1"/>
          <p:cNvSpPr/>
          <p:nvPr/>
        </p:nvSpPr>
        <p:spPr>
          <a:xfrm>
            <a:off x="1188720" y="365760"/>
            <a:ext cx="10424160" cy="502920"/>
          </a:xfrm>
          <a:prstGeom prst="rect">
            <a:avLst/>
          </a:prstGeom>
          <a:noFill/>
          <a:ln/>
        </p:spPr>
        <p:txBody>
          <a:bodyPr wrap="square" lIns="0" tIns="0" rIns="0" bIns="0" rtlCol="0" anchor="ctr"/>
          <a:lstStyle/>
          <a:p>
            <a:pPr marL="0" indent="0">
              <a:buNone/>
            </a:pPr>
            <a:r>
              <a:rPr lang="en-US" sz="3000" b="1" dirty="0">
                <a:solidFill>
                  <a:srgbClr val="13293D"/>
                </a:solidFill>
                <a:latin typeface="Cambria" pitchFamily="34" charset="0"/>
                <a:ea typeface="Cambria" pitchFamily="34" charset="-122"/>
                <a:cs typeface="Cambria" pitchFamily="34" charset="-120"/>
              </a:rPr>
              <a:t>Fase F — Afronden &amp; adviseren</a:t>
            </a:r>
            <a:endParaRPr lang="en-US" sz="3000" dirty="0"/>
          </a:p>
        </p:txBody>
      </p:sp>
      <p:sp>
        <p:nvSpPr>
          <p:cNvPr id="5" name="Text 2"/>
          <p:cNvSpPr/>
          <p:nvPr/>
        </p:nvSpPr>
        <p:spPr>
          <a:xfrm>
            <a:off x="1188720" y="841248"/>
            <a:ext cx="10424160" cy="320040"/>
          </a:xfrm>
          <a:prstGeom prst="rect">
            <a:avLst/>
          </a:prstGeom>
          <a:noFill/>
          <a:ln/>
        </p:spPr>
        <p:txBody>
          <a:bodyPr wrap="square" lIns="0" tIns="0" rIns="0" bIns="0" rtlCol="0" anchor="ctr"/>
          <a:lstStyle/>
          <a:p>
            <a:pPr marL="0" indent="0">
              <a:buNone/>
            </a:pPr>
            <a:r>
              <a:rPr lang="en-US" sz="1400" i="1" dirty="0">
                <a:solidFill>
                  <a:srgbClr val="4C6B79"/>
                </a:solidFill>
                <a:latin typeface="Calibri" pitchFamily="34" charset="0"/>
                <a:ea typeface="Calibri" pitchFamily="34" charset="-122"/>
                <a:cs typeface="Calibri" pitchFamily="34" charset="-120"/>
              </a:rPr>
              <a:t>27 oktober t/m 12 november</a:t>
            </a:r>
            <a:endParaRPr lang="en-US" sz="1400" dirty="0"/>
          </a:p>
        </p:txBody>
      </p:sp>
      <p:sp>
        <p:nvSpPr>
          <p:cNvPr id="6" name="Shape 3"/>
          <p:cNvSpPr/>
          <p:nvPr/>
        </p:nvSpPr>
        <p:spPr>
          <a:xfrm>
            <a:off x="457200" y="1417320"/>
            <a:ext cx="3017520" cy="548640"/>
          </a:xfrm>
          <a:prstGeom prst="roundRect">
            <a:avLst>
              <a:gd name="adj" fmla="val 50000"/>
            </a:avLst>
          </a:prstGeom>
          <a:solidFill>
            <a:srgbClr val="02C39A"/>
          </a:solidFill>
          <a:ln/>
        </p:spPr>
        <p:txBody>
          <a:bodyPr/>
          <a:lstStyle/>
          <a:p>
            <a:endParaRPr lang="nl-NL"/>
          </a:p>
        </p:txBody>
      </p:sp>
      <p:sp>
        <p:nvSpPr>
          <p:cNvPr id="7" name="Text 4"/>
          <p:cNvSpPr/>
          <p:nvPr/>
        </p:nvSpPr>
        <p:spPr>
          <a:xfrm>
            <a:off x="457200" y="1417320"/>
            <a:ext cx="3017520" cy="548640"/>
          </a:xfrm>
          <a:prstGeom prst="rect">
            <a:avLst/>
          </a:prstGeom>
          <a:noFill/>
          <a:ln/>
        </p:spPr>
        <p:txBody>
          <a:bodyPr wrap="square" lIns="0" tIns="0" rIns="0" bIns="0" rtlCol="0" anchor="ctr"/>
          <a:lstStyle/>
          <a:p>
            <a:pPr marL="0" indent="0" algn="ctr">
              <a:buNone/>
            </a:pPr>
            <a:r>
              <a:rPr lang="en-US" sz="1400" b="1" dirty="0">
                <a:solidFill>
                  <a:srgbClr val="0A3A52"/>
                </a:solidFill>
                <a:latin typeface="Calibri" pitchFamily="34" charset="0"/>
                <a:ea typeface="Calibri" pitchFamily="34" charset="-122"/>
                <a:cs typeface="Calibri" pitchFamily="34" charset="-120"/>
              </a:rPr>
              <a:t>27 okt – 12 nov</a:t>
            </a:r>
            <a:endParaRPr lang="en-US" sz="1400" dirty="0"/>
          </a:p>
        </p:txBody>
      </p:sp>
      <p:sp>
        <p:nvSpPr>
          <p:cNvPr id="8" name="Text 5"/>
          <p:cNvSpPr/>
          <p:nvPr/>
        </p:nvSpPr>
        <p:spPr>
          <a:xfrm>
            <a:off x="457200" y="2194560"/>
            <a:ext cx="6675120" cy="320040"/>
          </a:xfrm>
          <a:prstGeom prst="rect">
            <a:avLst/>
          </a:prstGeom>
          <a:noFill/>
          <a:ln/>
        </p:spPr>
        <p:txBody>
          <a:bodyPr wrap="square" lIns="0" tIns="0" rIns="0" bIns="0" rtlCol="0" anchor="ctr"/>
          <a:lstStyle/>
          <a:p>
            <a:pPr marL="0" indent="0">
              <a:buNone/>
            </a:pPr>
            <a:r>
              <a:rPr lang="en-US" sz="1500" b="1" dirty="0">
                <a:solidFill>
                  <a:srgbClr val="065A82"/>
                </a:solidFill>
                <a:latin typeface="Cambria" pitchFamily="34" charset="0"/>
                <a:ea typeface="Cambria" pitchFamily="34" charset="-122"/>
                <a:cs typeface="Cambria" pitchFamily="34" charset="-120"/>
              </a:rPr>
              <a:t>Activiteiten</a:t>
            </a:r>
            <a:endParaRPr lang="en-US" sz="1500" dirty="0"/>
          </a:p>
        </p:txBody>
      </p:sp>
      <p:sp>
        <p:nvSpPr>
          <p:cNvPr id="9" name="Text 6"/>
          <p:cNvSpPr/>
          <p:nvPr/>
        </p:nvSpPr>
        <p:spPr>
          <a:xfrm>
            <a:off x="457200" y="2560320"/>
            <a:ext cx="6675120" cy="3566160"/>
          </a:xfrm>
          <a:prstGeom prst="rect">
            <a:avLst/>
          </a:prstGeom>
          <a:noFill/>
          <a:ln/>
        </p:spPr>
        <p:txBody>
          <a:bodyPr wrap="square" lIns="0" tIns="0" rIns="0" bIns="0" rtlCol="0" anchor="t"/>
          <a:lstStyle/>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Wk 43 (20-23 okt): vakantie — geen les</a:t>
            </a:r>
            <a:endParaRPr lang="en-US" sz="1350" dirty="0"/>
          </a:p>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27 en 29 okt: project afronden (eventueel online terugkoppelen)</a:t>
            </a:r>
            <a:endParaRPr lang="en-US" sz="1350" dirty="0"/>
          </a:p>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Wk 45: studiedag — geen LOB</a:t>
            </a:r>
            <a:endParaRPr lang="en-US" sz="1350" dirty="0"/>
          </a:p>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12 nov: eindpresentatie</a:t>
            </a:r>
            <a:endParaRPr lang="en-US" sz="1350" dirty="0"/>
          </a:p>
        </p:txBody>
      </p:sp>
      <p:sp>
        <p:nvSpPr>
          <p:cNvPr id="10" name="Shape 7"/>
          <p:cNvSpPr/>
          <p:nvPr/>
        </p:nvSpPr>
        <p:spPr>
          <a:xfrm>
            <a:off x="7452360" y="1417320"/>
            <a:ext cx="4251960" cy="4709160"/>
          </a:xfrm>
          <a:prstGeom prst="roundRect">
            <a:avLst>
              <a:gd name="adj" fmla="val 2581"/>
            </a:avLst>
          </a:prstGeom>
          <a:solidFill>
            <a:srgbClr val="065A82"/>
          </a:solidFill>
          <a:ln/>
        </p:spPr>
        <p:txBody>
          <a:bodyPr/>
          <a:lstStyle/>
          <a:p>
            <a:endParaRPr lang="nl-NL"/>
          </a:p>
        </p:txBody>
      </p:sp>
      <p:sp>
        <p:nvSpPr>
          <p:cNvPr id="11" name="Shape 8"/>
          <p:cNvSpPr/>
          <p:nvPr/>
        </p:nvSpPr>
        <p:spPr>
          <a:xfrm>
            <a:off x="7726680" y="1691640"/>
            <a:ext cx="548640" cy="548640"/>
          </a:xfrm>
          <a:prstGeom prst="ellipse">
            <a:avLst/>
          </a:prstGeom>
          <a:solidFill>
            <a:srgbClr val="02C39A"/>
          </a:solidFill>
          <a:ln/>
        </p:spPr>
        <p:txBody>
          <a:bodyPr/>
          <a:lstStyle/>
          <a:p>
            <a:endParaRPr lang="nl-NL"/>
          </a:p>
        </p:txBody>
      </p:sp>
      <p:pic>
        <p:nvPicPr>
          <p:cNvPr id="12" name="Image 1" descr="icons/download.png"/>
          <p:cNvPicPr>
            <a:picLocks noChangeAspect="1"/>
          </p:cNvPicPr>
          <p:nvPr/>
        </p:nvPicPr>
        <p:blipFill>
          <a:blip r:embed="rId4"/>
          <a:stretch>
            <a:fillRect/>
          </a:stretch>
        </p:blipFill>
        <p:spPr>
          <a:xfrm>
            <a:off x="7858354" y="1823314"/>
            <a:ext cx="285293" cy="285293"/>
          </a:xfrm>
          <a:prstGeom prst="rect">
            <a:avLst/>
          </a:prstGeom>
        </p:spPr>
      </p:pic>
      <p:sp>
        <p:nvSpPr>
          <p:cNvPr id="13" name="Text 9"/>
          <p:cNvSpPr/>
          <p:nvPr/>
        </p:nvSpPr>
        <p:spPr>
          <a:xfrm>
            <a:off x="8412480" y="1737360"/>
            <a:ext cx="3108960" cy="45720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Op te leveren</a:t>
            </a:r>
            <a:endParaRPr lang="en-US" sz="1500" dirty="0"/>
          </a:p>
        </p:txBody>
      </p:sp>
      <p:sp>
        <p:nvSpPr>
          <p:cNvPr id="14" name="Text 10"/>
          <p:cNvSpPr/>
          <p:nvPr/>
        </p:nvSpPr>
        <p:spPr>
          <a:xfrm>
            <a:off x="7726680" y="2377440"/>
            <a:ext cx="3749040" cy="2377440"/>
          </a:xfrm>
          <a:prstGeom prst="rect">
            <a:avLst/>
          </a:prstGeom>
          <a:noFill/>
          <a:ln/>
        </p:spPr>
        <p:txBody>
          <a:bodyPr wrap="square" lIns="0" tIns="0" rIns="0" bIns="0" rtlCol="0" anchor="t"/>
          <a:lstStyle/>
          <a:p>
            <a:pPr marL="342900" indent="-342900">
              <a:lnSpc>
                <a:spcPct val="120000"/>
              </a:lnSpc>
              <a:spcAft>
                <a:spcPts val="800"/>
              </a:spcAft>
              <a:buSzPct val="100000"/>
              <a:buChar char="•"/>
            </a:pPr>
            <a:r>
              <a:rPr lang="en-US" sz="1300" dirty="0">
                <a:solidFill>
                  <a:srgbClr val="DCEEF3"/>
                </a:solidFill>
                <a:latin typeface="Calibri" pitchFamily="34" charset="0"/>
                <a:ea typeface="Calibri" pitchFamily="34" charset="-122"/>
                <a:cs typeface="Calibri" pitchFamily="34" charset="-120"/>
              </a:rPr>
              <a:t>Definitieve projectposter</a:t>
            </a:r>
            <a:endParaRPr lang="en-US" sz="1300" dirty="0"/>
          </a:p>
          <a:p>
            <a:pPr marL="342900" indent="-342900">
              <a:lnSpc>
                <a:spcPct val="120000"/>
              </a:lnSpc>
              <a:spcAft>
                <a:spcPts val="800"/>
              </a:spcAft>
              <a:buSzPct val="100000"/>
              <a:buChar char="•"/>
            </a:pPr>
            <a:r>
              <a:rPr lang="en-US" sz="1300" dirty="0">
                <a:solidFill>
                  <a:srgbClr val="DCEEF3"/>
                </a:solidFill>
                <a:latin typeface="Calibri" pitchFamily="34" charset="0"/>
                <a:ea typeface="Calibri" pitchFamily="34" charset="-122"/>
                <a:cs typeface="Calibri" pitchFamily="34" charset="-120"/>
              </a:rPr>
              <a:t>Eindpresentatie met advies aan de opdrachtgever</a:t>
            </a:r>
            <a:endParaRPr lang="en-US" sz="1300" dirty="0"/>
          </a:p>
        </p:txBody>
      </p:sp>
      <p:sp>
        <p:nvSpPr>
          <p:cNvPr id="15" name="Text 11"/>
          <p:cNvSpPr/>
          <p:nvPr/>
        </p:nvSpPr>
        <p:spPr>
          <a:xfrm>
            <a:off x="457200" y="6519672"/>
            <a:ext cx="7315200" cy="274320"/>
          </a:xfrm>
          <a:prstGeom prst="rect">
            <a:avLst/>
          </a:prstGeom>
          <a:noFill/>
          <a:ln/>
        </p:spPr>
        <p:txBody>
          <a:bodyPr wrap="square" lIns="0" tIns="0" rIns="0" bIns="0" rtlCol="0" anchor="ctr"/>
          <a:lstStyle/>
          <a:p>
            <a:pPr marL="0" indent="0">
              <a:buNone/>
            </a:pPr>
            <a:r>
              <a:rPr lang="en-US" sz="1000" dirty="0">
                <a:solidFill>
                  <a:srgbClr val="4C6B79"/>
                </a:solidFill>
                <a:latin typeface="Calibri" pitchFamily="34" charset="0"/>
                <a:ea typeface="Calibri" pitchFamily="34" charset="-122"/>
                <a:cs typeface="Calibri" pitchFamily="34" charset="-120"/>
              </a:rPr>
              <a:t>11 · Fase F</a:t>
            </a:r>
            <a:endParaRPr lang="en-US" sz="1000" dirty="0"/>
          </a:p>
        </p:txBody>
      </p:sp>
      <p:sp>
        <p:nvSpPr>
          <p:cNvPr id="16" name="Text 12"/>
          <p:cNvSpPr/>
          <p:nvPr/>
        </p:nvSpPr>
        <p:spPr>
          <a:xfrm>
            <a:off x="7772400" y="6519672"/>
            <a:ext cx="3959352" cy="274320"/>
          </a:xfrm>
          <a:prstGeom prst="rect">
            <a:avLst/>
          </a:prstGeom>
          <a:noFill/>
          <a:ln/>
        </p:spPr>
        <p:txBody>
          <a:bodyPr wrap="square" lIns="0" tIns="0" rIns="0" bIns="0" rtlCol="0" anchor="ctr"/>
          <a:lstStyle/>
          <a:p>
            <a:pPr marL="0" indent="0" algn="r">
              <a:buNone/>
            </a:pPr>
            <a:r>
              <a:rPr lang="en-US" sz="1000" dirty="0">
                <a:solidFill>
                  <a:srgbClr val="4C6B79"/>
                </a:solidFill>
                <a:latin typeface="Calibri" pitchFamily="34" charset="0"/>
                <a:ea typeface="Calibri" pitchFamily="34" charset="-122"/>
                <a:cs typeface="Calibri" pitchFamily="34" charset="-120"/>
              </a:rPr>
              <a:t>Ontdek de Keten van Water — Uitvoeringsplan</a:t>
            </a:r>
            <a:endParaRPr lang="en-US" sz="1000" dirty="0"/>
          </a:p>
        </p:txBody>
      </p:sp>
      <p:pic>
        <p:nvPicPr>
          <p:cNvPr id="17" name="Afbeelding 16">
            <a:extLst>
              <a:ext uri="{FF2B5EF4-FFF2-40B4-BE49-F238E27FC236}">
                <a16:creationId xmlns:a16="http://schemas.microsoft.com/office/drawing/2014/main" id="{2B24AFFB-2F91-5BB0-9722-313450F23424}"/>
              </a:ext>
            </a:extLst>
          </p:cNvPr>
          <p:cNvPicPr>
            <a:picLocks noChangeAspect="1"/>
          </p:cNvPicPr>
          <p:nvPr/>
        </p:nvPicPr>
        <p:blipFill>
          <a:blip r:embed="rId5"/>
          <a:stretch>
            <a:fillRect/>
          </a:stretch>
        </p:blipFill>
        <p:spPr>
          <a:xfrm>
            <a:off x="4322196" y="5817736"/>
            <a:ext cx="998974" cy="998974"/>
          </a:xfrm>
          <a:prstGeom prst="rect">
            <a:avLst/>
          </a:prstGeom>
        </p:spPr>
      </p:pic>
      <p:pic>
        <p:nvPicPr>
          <p:cNvPr id="18" name="Afbeelding 17">
            <a:extLst>
              <a:ext uri="{FF2B5EF4-FFF2-40B4-BE49-F238E27FC236}">
                <a16:creationId xmlns:a16="http://schemas.microsoft.com/office/drawing/2014/main" id="{EBFCF69B-CC1A-3F39-F129-785DF9C8A963}"/>
              </a:ext>
            </a:extLst>
          </p:cNvPr>
          <p:cNvPicPr>
            <a:picLocks noChangeAspect="1"/>
          </p:cNvPicPr>
          <p:nvPr/>
        </p:nvPicPr>
        <p:blipFill>
          <a:blip r:embed="rId6"/>
          <a:stretch>
            <a:fillRect/>
          </a:stretch>
        </p:blipFill>
        <p:spPr>
          <a:xfrm>
            <a:off x="5475642" y="6008682"/>
            <a:ext cx="579317" cy="579317"/>
          </a:xfrm>
          <a:prstGeom prst="rect">
            <a:avLst/>
          </a:prstGeom>
        </p:spPr>
      </p:pic>
      <p:pic>
        <p:nvPicPr>
          <p:cNvPr id="19" name="Afbeelding 18">
            <a:extLst>
              <a:ext uri="{FF2B5EF4-FFF2-40B4-BE49-F238E27FC236}">
                <a16:creationId xmlns:a16="http://schemas.microsoft.com/office/drawing/2014/main" id="{9389300E-D535-1C42-E3E7-145302C27E30}"/>
              </a:ext>
            </a:extLst>
          </p:cNvPr>
          <p:cNvPicPr>
            <a:picLocks noChangeAspect="1"/>
          </p:cNvPicPr>
          <p:nvPr/>
        </p:nvPicPr>
        <p:blipFill>
          <a:blip r:embed="rId7"/>
          <a:stretch>
            <a:fillRect/>
          </a:stretch>
        </p:blipFill>
        <p:spPr>
          <a:xfrm>
            <a:off x="6241705" y="5987225"/>
            <a:ext cx="579317" cy="62222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pic>
        <p:nvPicPr>
          <p:cNvPr id="32" name="Afbeelding 31">
            <a:extLst>
              <a:ext uri="{FF2B5EF4-FFF2-40B4-BE49-F238E27FC236}">
                <a16:creationId xmlns:a16="http://schemas.microsoft.com/office/drawing/2014/main" id="{5B1F4F91-BE3D-DE78-B365-B88CE1C8E551}"/>
              </a:ext>
            </a:extLst>
          </p:cNvPr>
          <p:cNvPicPr>
            <a:picLocks noChangeAspect="1"/>
          </p:cNvPicPr>
          <p:nvPr/>
        </p:nvPicPr>
        <p:blipFill>
          <a:blip r:embed="rId3"/>
          <a:stretch>
            <a:fillRect/>
          </a:stretch>
        </p:blipFill>
        <p:spPr>
          <a:xfrm>
            <a:off x="4322196" y="5817736"/>
            <a:ext cx="998974" cy="998974"/>
          </a:xfrm>
          <a:prstGeom prst="rect">
            <a:avLst/>
          </a:prstGeom>
        </p:spPr>
      </p:pic>
      <p:pic>
        <p:nvPicPr>
          <p:cNvPr id="33" name="Afbeelding 32">
            <a:extLst>
              <a:ext uri="{FF2B5EF4-FFF2-40B4-BE49-F238E27FC236}">
                <a16:creationId xmlns:a16="http://schemas.microsoft.com/office/drawing/2014/main" id="{E08C9387-A611-8D41-63CF-619E920A0D77}"/>
              </a:ext>
            </a:extLst>
          </p:cNvPr>
          <p:cNvPicPr>
            <a:picLocks noChangeAspect="1"/>
          </p:cNvPicPr>
          <p:nvPr/>
        </p:nvPicPr>
        <p:blipFill>
          <a:blip r:embed="rId4"/>
          <a:stretch>
            <a:fillRect/>
          </a:stretch>
        </p:blipFill>
        <p:spPr>
          <a:xfrm>
            <a:off x="5475642" y="6008682"/>
            <a:ext cx="579317" cy="579317"/>
          </a:xfrm>
          <a:prstGeom prst="rect">
            <a:avLst/>
          </a:prstGeom>
        </p:spPr>
      </p:pic>
      <p:pic>
        <p:nvPicPr>
          <p:cNvPr id="34" name="Afbeelding 33">
            <a:extLst>
              <a:ext uri="{FF2B5EF4-FFF2-40B4-BE49-F238E27FC236}">
                <a16:creationId xmlns:a16="http://schemas.microsoft.com/office/drawing/2014/main" id="{3ECEA8F6-3E9D-0052-6B5B-A09E811BE68D}"/>
              </a:ext>
            </a:extLst>
          </p:cNvPr>
          <p:cNvPicPr>
            <a:picLocks noChangeAspect="1"/>
          </p:cNvPicPr>
          <p:nvPr/>
        </p:nvPicPr>
        <p:blipFill>
          <a:blip r:embed="rId5"/>
          <a:stretch>
            <a:fillRect/>
          </a:stretch>
        </p:blipFill>
        <p:spPr>
          <a:xfrm>
            <a:off x="6241705" y="5987225"/>
            <a:ext cx="579317" cy="622229"/>
          </a:xfrm>
          <a:prstGeom prst="rect">
            <a:avLst/>
          </a:prstGeom>
        </p:spPr>
      </p:pic>
      <p:sp>
        <p:nvSpPr>
          <p:cNvPr id="2" name="Shape 0"/>
          <p:cNvSpPr/>
          <p:nvPr/>
        </p:nvSpPr>
        <p:spPr>
          <a:xfrm>
            <a:off x="457200" y="411480"/>
            <a:ext cx="566928" cy="566928"/>
          </a:xfrm>
          <a:prstGeom prst="ellipse">
            <a:avLst/>
          </a:prstGeom>
          <a:solidFill>
            <a:srgbClr val="065A82"/>
          </a:solidFill>
          <a:ln/>
        </p:spPr>
        <p:txBody>
          <a:bodyPr/>
          <a:lstStyle/>
          <a:p>
            <a:endParaRPr lang="nl-NL"/>
          </a:p>
        </p:txBody>
      </p:sp>
      <p:pic>
        <p:nvPicPr>
          <p:cNvPr id="3" name="Image 0" descr="icons/download.png"/>
          <p:cNvPicPr>
            <a:picLocks noChangeAspect="1"/>
          </p:cNvPicPr>
          <p:nvPr/>
        </p:nvPicPr>
        <p:blipFill>
          <a:blip r:embed="rId6"/>
          <a:stretch>
            <a:fillRect/>
          </a:stretch>
        </p:blipFill>
        <p:spPr>
          <a:xfrm>
            <a:off x="593263" y="547543"/>
            <a:ext cx="294803" cy="294803"/>
          </a:xfrm>
          <a:prstGeom prst="rect">
            <a:avLst/>
          </a:prstGeom>
        </p:spPr>
      </p:pic>
      <p:sp>
        <p:nvSpPr>
          <p:cNvPr id="4" name="Text 1"/>
          <p:cNvSpPr/>
          <p:nvPr/>
        </p:nvSpPr>
        <p:spPr>
          <a:xfrm>
            <a:off x="1188720" y="365760"/>
            <a:ext cx="10424160" cy="502920"/>
          </a:xfrm>
          <a:prstGeom prst="rect">
            <a:avLst/>
          </a:prstGeom>
          <a:noFill/>
          <a:ln/>
        </p:spPr>
        <p:txBody>
          <a:bodyPr wrap="square" lIns="0" tIns="0" rIns="0" bIns="0" rtlCol="0" anchor="ctr"/>
          <a:lstStyle/>
          <a:p>
            <a:pPr marL="0" indent="0">
              <a:buNone/>
            </a:pPr>
            <a:r>
              <a:rPr lang="en-US" sz="3000" b="1" dirty="0">
                <a:solidFill>
                  <a:srgbClr val="13293D"/>
                </a:solidFill>
                <a:latin typeface="Cambria" pitchFamily="34" charset="0"/>
                <a:ea typeface="Cambria" pitchFamily="34" charset="-122"/>
                <a:cs typeface="Cambria" pitchFamily="34" charset="-120"/>
              </a:rPr>
              <a:t>Materialen &amp; downloads – via de </a:t>
            </a:r>
            <a:r>
              <a:rPr lang="en-US" sz="3000" b="1" dirty="0" err="1">
                <a:solidFill>
                  <a:srgbClr val="13293D"/>
                </a:solidFill>
                <a:latin typeface="Cambria" pitchFamily="34" charset="0"/>
                <a:ea typeface="Cambria" pitchFamily="34" charset="-122"/>
                <a:cs typeface="Cambria" pitchFamily="34" charset="-120"/>
              </a:rPr>
              <a:t>opstart</a:t>
            </a:r>
            <a:r>
              <a:rPr lang="en-US" sz="3000" b="1" dirty="0">
                <a:solidFill>
                  <a:srgbClr val="13293D"/>
                </a:solidFill>
                <a:latin typeface="Cambria" pitchFamily="34" charset="0"/>
                <a:ea typeface="Cambria" pitchFamily="34" charset="-122"/>
                <a:cs typeface="Cambria" pitchFamily="34" charset="-120"/>
              </a:rPr>
              <a:t> </a:t>
            </a:r>
            <a:r>
              <a:rPr lang="en-US" sz="3000" b="1" dirty="0" err="1">
                <a:solidFill>
                  <a:srgbClr val="13293D"/>
                </a:solidFill>
                <a:latin typeface="Cambria" pitchFamily="34" charset="0"/>
                <a:ea typeface="Cambria" pitchFamily="34" charset="-122"/>
                <a:cs typeface="Cambria" pitchFamily="34" charset="-120"/>
              </a:rPr>
              <a:t>presentatie</a:t>
            </a:r>
            <a:endParaRPr lang="en-US" sz="3000" dirty="0"/>
          </a:p>
        </p:txBody>
      </p:sp>
      <p:sp>
        <p:nvSpPr>
          <p:cNvPr id="5" name="Text 2"/>
          <p:cNvSpPr/>
          <p:nvPr/>
        </p:nvSpPr>
        <p:spPr>
          <a:xfrm>
            <a:off x="1188720" y="841248"/>
            <a:ext cx="10424160" cy="320040"/>
          </a:xfrm>
          <a:prstGeom prst="rect">
            <a:avLst/>
          </a:prstGeom>
          <a:noFill/>
          <a:ln/>
        </p:spPr>
        <p:txBody>
          <a:bodyPr wrap="square" lIns="0" tIns="0" rIns="0" bIns="0" rtlCol="0" anchor="ctr"/>
          <a:lstStyle/>
          <a:p>
            <a:pPr marL="0" indent="0">
              <a:buNone/>
            </a:pPr>
            <a:r>
              <a:rPr lang="en-US" sz="1400" i="1" dirty="0">
                <a:solidFill>
                  <a:srgbClr val="4C6B79"/>
                </a:solidFill>
                <a:latin typeface="Calibri" pitchFamily="34" charset="0"/>
                <a:ea typeface="Calibri" pitchFamily="34" charset="-122"/>
                <a:cs typeface="Calibri" pitchFamily="34" charset="-120"/>
              </a:rPr>
              <a:t>Kant-en-klare hulpmiddelen bij dit traject</a:t>
            </a:r>
            <a:endParaRPr lang="en-US" sz="1400" dirty="0"/>
          </a:p>
        </p:txBody>
      </p:sp>
      <p:sp>
        <p:nvSpPr>
          <p:cNvPr id="6" name="Shape 3"/>
          <p:cNvSpPr/>
          <p:nvPr/>
        </p:nvSpPr>
        <p:spPr>
          <a:xfrm>
            <a:off x="457200" y="1463040"/>
            <a:ext cx="5440680" cy="1920240"/>
          </a:xfrm>
          <a:prstGeom prst="roundRect">
            <a:avLst>
              <a:gd name="adj" fmla="val 4762"/>
            </a:avLst>
          </a:prstGeom>
          <a:solidFill>
            <a:srgbClr val="EAF3F6"/>
          </a:solidFill>
          <a:ln/>
        </p:spPr>
        <p:txBody>
          <a:bodyPr/>
          <a:lstStyle/>
          <a:p>
            <a:endParaRPr lang="nl-NL"/>
          </a:p>
        </p:txBody>
      </p:sp>
      <p:sp>
        <p:nvSpPr>
          <p:cNvPr id="7" name="Shape 4"/>
          <p:cNvSpPr/>
          <p:nvPr/>
        </p:nvSpPr>
        <p:spPr>
          <a:xfrm>
            <a:off x="731520" y="1737360"/>
            <a:ext cx="685800" cy="685800"/>
          </a:xfrm>
          <a:prstGeom prst="ellipse">
            <a:avLst/>
          </a:prstGeom>
          <a:solidFill>
            <a:srgbClr val="1C7293"/>
          </a:solidFill>
          <a:ln/>
        </p:spPr>
        <p:txBody>
          <a:bodyPr/>
          <a:lstStyle/>
          <a:p>
            <a:endParaRPr lang="nl-NL"/>
          </a:p>
        </p:txBody>
      </p:sp>
      <p:pic>
        <p:nvPicPr>
          <p:cNvPr id="8" name="Image 1" descr="icons/suitcase.png"/>
          <p:cNvPicPr>
            <a:picLocks noChangeAspect="1"/>
          </p:cNvPicPr>
          <p:nvPr/>
        </p:nvPicPr>
        <p:blipFill>
          <a:blip r:embed="rId7"/>
          <a:stretch>
            <a:fillRect/>
          </a:stretch>
        </p:blipFill>
        <p:spPr>
          <a:xfrm>
            <a:off x="896112" y="1901952"/>
            <a:ext cx="356616" cy="356616"/>
          </a:xfrm>
          <a:prstGeom prst="rect">
            <a:avLst/>
          </a:prstGeom>
        </p:spPr>
      </p:pic>
      <p:sp>
        <p:nvSpPr>
          <p:cNvPr id="9" name="Text 5"/>
          <p:cNvSpPr/>
          <p:nvPr/>
        </p:nvSpPr>
        <p:spPr>
          <a:xfrm>
            <a:off x="1600200" y="1737360"/>
            <a:ext cx="3931920" cy="365760"/>
          </a:xfrm>
          <a:prstGeom prst="rect">
            <a:avLst/>
          </a:prstGeom>
          <a:noFill/>
          <a:ln/>
        </p:spPr>
        <p:txBody>
          <a:bodyPr wrap="square" lIns="0" tIns="0" rIns="0" bIns="0" rtlCol="0" anchor="ctr"/>
          <a:lstStyle/>
          <a:p>
            <a:pPr marL="0" indent="0">
              <a:buNone/>
            </a:pPr>
            <a:r>
              <a:rPr lang="en-US" sz="1500" b="1" dirty="0">
                <a:solidFill>
                  <a:srgbClr val="13293D"/>
                </a:solidFill>
                <a:latin typeface="Cambria" pitchFamily="34" charset="0"/>
                <a:ea typeface="Cambria" pitchFamily="34" charset="-122"/>
                <a:cs typeface="Cambria" pitchFamily="34" charset="-120"/>
              </a:rPr>
              <a:t>Start Smart projectblad</a:t>
            </a:r>
            <a:endParaRPr lang="en-US" sz="1500" dirty="0"/>
          </a:p>
        </p:txBody>
      </p:sp>
      <p:sp>
        <p:nvSpPr>
          <p:cNvPr id="10" name="Text 6"/>
          <p:cNvSpPr/>
          <p:nvPr/>
        </p:nvSpPr>
        <p:spPr>
          <a:xfrm>
            <a:off x="1600200" y="2121408"/>
            <a:ext cx="4023360" cy="1143000"/>
          </a:xfrm>
          <a:prstGeom prst="rect">
            <a:avLst/>
          </a:prstGeom>
          <a:noFill/>
          <a:ln/>
        </p:spPr>
        <p:txBody>
          <a:bodyPr wrap="square" lIns="0" tIns="0" rIns="0" bIns="0" rtlCol="0" anchor="t"/>
          <a:lstStyle/>
          <a:p>
            <a:pPr marL="0" indent="0">
              <a:lnSpc>
                <a:spcPct val="120000"/>
              </a:lnSpc>
              <a:buNone/>
            </a:pPr>
            <a:r>
              <a:rPr lang="en-US" sz="1200" dirty="0">
                <a:solidFill>
                  <a:srgbClr val="4C6B79"/>
                </a:solidFill>
                <a:latin typeface="Calibri" pitchFamily="34" charset="0"/>
                <a:ea typeface="Calibri" pitchFamily="34" charset="-122"/>
                <a:cs typeface="Calibri" pitchFamily="34" charset="-120"/>
              </a:rPr>
              <a:t>Probleemomschrijving, activiteitenplan en planning.</a:t>
            </a:r>
            <a:endParaRPr lang="en-US" sz="1200" dirty="0"/>
          </a:p>
        </p:txBody>
      </p:sp>
      <p:sp>
        <p:nvSpPr>
          <p:cNvPr id="11" name="Shape 7"/>
          <p:cNvSpPr/>
          <p:nvPr/>
        </p:nvSpPr>
        <p:spPr>
          <a:xfrm>
            <a:off x="6263640" y="1463040"/>
            <a:ext cx="5440680" cy="1920240"/>
          </a:xfrm>
          <a:prstGeom prst="roundRect">
            <a:avLst>
              <a:gd name="adj" fmla="val 4762"/>
            </a:avLst>
          </a:prstGeom>
          <a:solidFill>
            <a:srgbClr val="EAF3F6"/>
          </a:solidFill>
          <a:ln/>
        </p:spPr>
        <p:txBody>
          <a:bodyPr/>
          <a:lstStyle/>
          <a:p>
            <a:endParaRPr lang="nl-NL"/>
          </a:p>
        </p:txBody>
      </p:sp>
      <p:sp>
        <p:nvSpPr>
          <p:cNvPr id="12" name="Shape 8"/>
          <p:cNvSpPr/>
          <p:nvPr/>
        </p:nvSpPr>
        <p:spPr>
          <a:xfrm>
            <a:off x="6537960" y="1737360"/>
            <a:ext cx="685800" cy="685800"/>
          </a:xfrm>
          <a:prstGeom prst="ellipse">
            <a:avLst/>
          </a:prstGeom>
          <a:solidFill>
            <a:srgbClr val="1C7293"/>
          </a:solidFill>
          <a:ln/>
        </p:spPr>
        <p:txBody>
          <a:bodyPr/>
          <a:lstStyle/>
          <a:p>
            <a:endParaRPr lang="nl-NL"/>
          </a:p>
        </p:txBody>
      </p:sp>
      <p:pic>
        <p:nvPicPr>
          <p:cNvPr id="13" name="Image 2" descr="icons/search.png"/>
          <p:cNvPicPr>
            <a:picLocks noChangeAspect="1"/>
          </p:cNvPicPr>
          <p:nvPr/>
        </p:nvPicPr>
        <p:blipFill>
          <a:blip r:embed="rId8"/>
          <a:stretch>
            <a:fillRect/>
          </a:stretch>
        </p:blipFill>
        <p:spPr>
          <a:xfrm>
            <a:off x="6702552" y="1901952"/>
            <a:ext cx="356616" cy="356616"/>
          </a:xfrm>
          <a:prstGeom prst="rect">
            <a:avLst/>
          </a:prstGeom>
        </p:spPr>
      </p:pic>
      <p:sp>
        <p:nvSpPr>
          <p:cNvPr id="14" name="Text 9"/>
          <p:cNvSpPr/>
          <p:nvPr/>
        </p:nvSpPr>
        <p:spPr>
          <a:xfrm>
            <a:off x="7406640" y="1737360"/>
            <a:ext cx="3931920" cy="365760"/>
          </a:xfrm>
          <a:prstGeom prst="rect">
            <a:avLst/>
          </a:prstGeom>
          <a:noFill/>
          <a:ln/>
        </p:spPr>
        <p:txBody>
          <a:bodyPr wrap="square" lIns="0" tIns="0" rIns="0" bIns="0" rtlCol="0" anchor="ctr"/>
          <a:lstStyle/>
          <a:p>
            <a:pPr marL="0" indent="0">
              <a:buNone/>
            </a:pPr>
            <a:r>
              <a:rPr lang="en-US" sz="1500" b="1" dirty="0">
                <a:solidFill>
                  <a:srgbClr val="13293D"/>
                </a:solidFill>
                <a:latin typeface="Cambria" pitchFamily="34" charset="0"/>
                <a:ea typeface="Cambria" pitchFamily="34" charset="-122"/>
                <a:cs typeface="Cambria" pitchFamily="34" charset="-120"/>
              </a:rPr>
              <a:t>Werkblad Deskresearch</a:t>
            </a:r>
            <a:endParaRPr lang="en-US" sz="1500" dirty="0"/>
          </a:p>
        </p:txBody>
      </p:sp>
      <p:sp>
        <p:nvSpPr>
          <p:cNvPr id="15" name="Text 10"/>
          <p:cNvSpPr/>
          <p:nvPr/>
        </p:nvSpPr>
        <p:spPr>
          <a:xfrm>
            <a:off x="7406640" y="2121408"/>
            <a:ext cx="4023360" cy="1143000"/>
          </a:xfrm>
          <a:prstGeom prst="rect">
            <a:avLst/>
          </a:prstGeom>
          <a:noFill/>
          <a:ln/>
        </p:spPr>
        <p:txBody>
          <a:bodyPr wrap="square" lIns="0" tIns="0" rIns="0" bIns="0" rtlCol="0" anchor="t"/>
          <a:lstStyle/>
          <a:p>
            <a:pPr marL="0" indent="0">
              <a:lnSpc>
                <a:spcPct val="120000"/>
              </a:lnSpc>
              <a:buNone/>
            </a:pPr>
            <a:r>
              <a:rPr lang="en-US" sz="1200" dirty="0">
                <a:solidFill>
                  <a:srgbClr val="4C6B79"/>
                </a:solidFill>
                <a:latin typeface="Calibri" pitchFamily="34" charset="0"/>
                <a:ea typeface="Calibri" pitchFamily="34" charset="-122"/>
                <a:cs typeface="Calibri" pitchFamily="34" charset="-120"/>
              </a:rPr>
              <a:t>Voor het vastleggen van de huidige situatie.</a:t>
            </a:r>
            <a:endParaRPr lang="en-US" sz="1200" dirty="0"/>
          </a:p>
        </p:txBody>
      </p:sp>
      <p:sp>
        <p:nvSpPr>
          <p:cNvPr id="16" name="Shape 11"/>
          <p:cNvSpPr/>
          <p:nvPr/>
        </p:nvSpPr>
        <p:spPr>
          <a:xfrm>
            <a:off x="457200" y="3657600"/>
            <a:ext cx="5440680" cy="1920240"/>
          </a:xfrm>
          <a:prstGeom prst="roundRect">
            <a:avLst>
              <a:gd name="adj" fmla="val 4762"/>
            </a:avLst>
          </a:prstGeom>
          <a:solidFill>
            <a:srgbClr val="EAF3F6"/>
          </a:solidFill>
          <a:ln/>
        </p:spPr>
        <p:txBody>
          <a:bodyPr/>
          <a:lstStyle/>
          <a:p>
            <a:endParaRPr lang="nl-NL"/>
          </a:p>
        </p:txBody>
      </p:sp>
      <p:sp>
        <p:nvSpPr>
          <p:cNvPr id="17" name="Shape 12"/>
          <p:cNvSpPr/>
          <p:nvPr/>
        </p:nvSpPr>
        <p:spPr>
          <a:xfrm>
            <a:off x="731520" y="3931920"/>
            <a:ext cx="685800" cy="685800"/>
          </a:xfrm>
          <a:prstGeom prst="ellipse">
            <a:avLst/>
          </a:prstGeom>
          <a:solidFill>
            <a:srgbClr val="1C7293"/>
          </a:solidFill>
          <a:ln/>
        </p:spPr>
        <p:txBody>
          <a:bodyPr/>
          <a:lstStyle/>
          <a:p>
            <a:endParaRPr lang="nl-NL"/>
          </a:p>
        </p:txBody>
      </p:sp>
      <p:pic>
        <p:nvPicPr>
          <p:cNvPr id="18" name="Image 3" descr="icons/fish.png"/>
          <p:cNvPicPr>
            <a:picLocks noChangeAspect="1"/>
          </p:cNvPicPr>
          <p:nvPr/>
        </p:nvPicPr>
        <p:blipFill>
          <a:blip r:embed="rId9"/>
          <a:stretch>
            <a:fillRect/>
          </a:stretch>
        </p:blipFill>
        <p:spPr>
          <a:xfrm>
            <a:off x="896112" y="4096512"/>
            <a:ext cx="356616" cy="356616"/>
          </a:xfrm>
          <a:prstGeom prst="rect">
            <a:avLst/>
          </a:prstGeom>
        </p:spPr>
      </p:pic>
      <p:sp>
        <p:nvSpPr>
          <p:cNvPr id="19" name="Text 13"/>
          <p:cNvSpPr/>
          <p:nvPr/>
        </p:nvSpPr>
        <p:spPr>
          <a:xfrm>
            <a:off x="1600200" y="3931920"/>
            <a:ext cx="3931920" cy="365760"/>
          </a:xfrm>
          <a:prstGeom prst="rect">
            <a:avLst/>
          </a:prstGeom>
          <a:noFill/>
          <a:ln/>
        </p:spPr>
        <p:txBody>
          <a:bodyPr wrap="square" lIns="0" tIns="0" rIns="0" bIns="0" rtlCol="0" anchor="ctr"/>
          <a:lstStyle/>
          <a:p>
            <a:pPr marL="0" indent="0">
              <a:buNone/>
            </a:pPr>
            <a:r>
              <a:rPr lang="en-US" sz="1500" b="1" dirty="0">
                <a:solidFill>
                  <a:srgbClr val="13293D"/>
                </a:solidFill>
                <a:latin typeface="Cambria" pitchFamily="34" charset="0"/>
                <a:ea typeface="Cambria" pitchFamily="34" charset="-122"/>
                <a:cs typeface="Cambria" pitchFamily="34" charset="-120"/>
              </a:rPr>
              <a:t>Ishikawa- / visgraatmodel</a:t>
            </a:r>
            <a:endParaRPr lang="en-US" sz="1500" dirty="0"/>
          </a:p>
        </p:txBody>
      </p:sp>
      <p:sp>
        <p:nvSpPr>
          <p:cNvPr id="20" name="Text 14"/>
          <p:cNvSpPr/>
          <p:nvPr/>
        </p:nvSpPr>
        <p:spPr>
          <a:xfrm>
            <a:off x="1600200" y="4315968"/>
            <a:ext cx="4023360" cy="1143000"/>
          </a:xfrm>
          <a:prstGeom prst="rect">
            <a:avLst/>
          </a:prstGeom>
          <a:noFill/>
          <a:ln/>
        </p:spPr>
        <p:txBody>
          <a:bodyPr wrap="square" lIns="0" tIns="0" rIns="0" bIns="0" rtlCol="0" anchor="t"/>
          <a:lstStyle/>
          <a:p>
            <a:pPr marL="0" indent="0">
              <a:lnSpc>
                <a:spcPct val="120000"/>
              </a:lnSpc>
              <a:buNone/>
            </a:pPr>
            <a:r>
              <a:rPr lang="en-US" sz="1200" dirty="0">
                <a:solidFill>
                  <a:srgbClr val="4C6B79"/>
                </a:solidFill>
                <a:latin typeface="Calibri" pitchFamily="34" charset="0"/>
                <a:ea typeface="Calibri" pitchFamily="34" charset="-122"/>
                <a:cs typeface="Calibri" pitchFamily="34" charset="-120"/>
              </a:rPr>
              <a:t>Werkblad om oorzaken te categoriseren.</a:t>
            </a:r>
            <a:endParaRPr lang="en-US" sz="1200" dirty="0"/>
          </a:p>
        </p:txBody>
      </p:sp>
      <p:sp>
        <p:nvSpPr>
          <p:cNvPr id="21" name="Shape 15"/>
          <p:cNvSpPr/>
          <p:nvPr/>
        </p:nvSpPr>
        <p:spPr>
          <a:xfrm>
            <a:off x="6263640" y="3657600"/>
            <a:ext cx="5440680" cy="1920240"/>
          </a:xfrm>
          <a:prstGeom prst="roundRect">
            <a:avLst>
              <a:gd name="adj" fmla="val 4762"/>
            </a:avLst>
          </a:prstGeom>
          <a:solidFill>
            <a:srgbClr val="EAF3F6"/>
          </a:solidFill>
          <a:ln/>
        </p:spPr>
        <p:txBody>
          <a:bodyPr/>
          <a:lstStyle/>
          <a:p>
            <a:endParaRPr lang="nl-NL"/>
          </a:p>
        </p:txBody>
      </p:sp>
      <p:sp>
        <p:nvSpPr>
          <p:cNvPr id="22" name="Shape 16"/>
          <p:cNvSpPr/>
          <p:nvPr/>
        </p:nvSpPr>
        <p:spPr>
          <a:xfrm>
            <a:off x="6537960" y="3931920"/>
            <a:ext cx="685800" cy="685800"/>
          </a:xfrm>
          <a:prstGeom prst="ellipse">
            <a:avLst/>
          </a:prstGeom>
          <a:solidFill>
            <a:srgbClr val="1C7293"/>
          </a:solidFill>
          <a:ln/>
        </p:spPr>
        <p:txBody>
          <a:bodyPr/>
          <a:lstStyle/>
          <a:p>
            <a:endParaRPr lang="nl-NL"/>
          </a:p>
        </p:txBody>
      </p:sp>
      <p:pic>
        <p:nvPicPr>
          <p:cNvPr id="23" name="Image 4" descr="icons/filter.png"/>
          <p:cNvPicPr>
            <a:picLocks noChangeAspect="1"/>
          </p:cNvPicPr>
          <p:nvPr/>
        </p:nvPicPr>
        <p:blipFill>
          <a:blip r:embed="rId10"/>
          <a:stretch>
            <a:fillRect/>
          </a:stretch>
        </p:blipFill>
        <p:spPr>
          <a:xfrm>
            <a:off x="6702552" y="4096512"/>
            <a:ext cx="356616" cy="356616"/>
          </a:xfrm>
          <a:prstGeom prst="rect">
            <a:avLst/>
          </a:prstGeom>
        </p:spPr>
      </p:pic>
      <p:sp>
        <p:nvSpPr>
          <p:cNvPr id="24" name="Text 17"/>
          <p:cNvSpPr/>
          <p:nvPr/>
        </p:nvSpPr>
        <p:spPr>
          <a:xfrm>
            <a:off x="7406640" y="3931920"/>
            <a:ext cx="3931920" cy="365760"/>
          </a:xfrm>
          <a:prstGeom prst="rect">
            <a:avLst/>
          </a:prstGeom>
          <a:noFill/>
          <a:ln/>
        </p:spPr>
        <p:txBody>
          <a:bodyPr wrap="square" lIns="0" tIns="0" rIns="0" bIns="0" rtlCol="0" anchor="ctr"/>
          <a:lstStyle/>
          <a:p>
            <a:pPr marL="0" indent="0">
              <a:buNone/>
            </a:pPr>
            <a:r>
              <a:rPr lang="en-US" sz="1500" b="1" dirty="0">
                <a:solidFill>
                  <a:srgbClr val="13293D"/>
                </a:solidFill>
                <a:latin typeface="Cambria" pitchFamily="34" charset="0"/>
                <a:ea typeface="Cambria" pitchFamily="34" charset="-122"/>
                <a:cs typeface="Cambria" pitchFamily="34" charset="-120"/>
              </a:rPr>
              <a:t>Projectposter-sjabloon</a:t>
            </a:r>
            <a:endParaRPr lang="en-US" sz="1500" dirty="0"/>
          </a:p>
        </p:txBody>
      </p:sp>
      <p:sp>
        <p:nvSpPr>
          <p:cNvPr id="25" name="Text 18"/>
          <p:cNvSpPr/>
          <p:nvPr/>
        </p:nvSpPr>
        <p:spPr>
          <a:xfrm>
            <a:off x="7406640" y="4315968"/>
            <a:ext cx="4023360" cy="1143000"/>
          </a:xfrm>
          <a:prstGeom prst="rect">
            <a:avLst/>
          </a:prstGeom>
          <a:noFill/>
          <a:ln/>
        </p:spPr>
        <p:txBody>
          <a:bodyPr wrap="square" lIns="0" tIns="0" rIns="0" bIns="0" rtlCol="0" anchor="t"/>
          <a:lstStyle/>
          <a:p>
            <a:pPr marL="0" indent="0">
              <a:lnSpc>
                <a:spcPct val="120000"/>
              </a:lnSpc>
              <a:buNone/>
            </a:pPr>
            <a:r>
              <a:rPr lang="en-US" sz="1200" dirty="0">
                <a:solidFill>
                  <a:srgbClr val="4C6B79"/>
                </a:solidFill>
                <a:latin typeface="Calibri" pitchFamily="34" charset="0"/>
                <a:ea typeface="Calibri" pitchFamily="34" charset="-122"/>
                <a:cs typeface="Calibri" pitchFamily="34" charset="-120"/>
              </a:rPr>
              <a:t>Versie 1, 2 en de definitieve versie voor de eindpresentatie.</a:t>
            </a:r>
            <a:endParaRPr lang="en-US" sz="1200" dirty="0"/>
          </a:p>
        </p:txBody>
      </p:sp>
      <p:sp>
        <p:nvSpPr>
          <p:cNvPr id="26" name="Text 19"/>
          <p:cNvSpPr/>
          <p:nvPr/>
        </p:nvSpPr>
        <p:spPr>
          <a:xfrm>
            <a:off x="457200" y="5760720"/>
            <a:ext cx="11247120" cy="365760"/>
          </a:xfrm>
          <a:prstGeom prst="rect">
            <a:avLst/>
          </a:prstGeom>
          <a:noFill/>
          <a:ln/>
        </p:spPr>
        <p:txBody>
          <a:bodyPr wrap="square" lIns="0" tIns="0" rIns="0" bIns="0" rtlCol="0" anchor="ctr"/>
          <a:lstStyle/>
          <a:p>
            <a:pPr marL="0" indent="0">
              <a:buNone/>
            </a:pPr>
            <a:r>
              <a:rPr lang="en-US" sz="1250" i="1" dirty="0">
                <a:solidFill>
                  <a:srgbClr val="4C6B79"/>
                </a:solidFill>
                <a:latin typeface="Calibri" pitchFamily="34" charset="0"/>
                <a:ea typeface="Calibri" pitchFamily="34" charset="-122"/>
                <a:cs typeface="Calibri" pitchFamily="34" charset="-120"/>
              </a:rPr>
              <a:t>Volledig lesmateriaal en downloads: ontdekdeketen.nl/voor-docenten</a:t>
            </a:r>
            <a:endParaRPr lang="en-US" sz="1250" dirty="0"/>
          </a:p>
        </p:txBody>
      </p:sp>
      <p:sp>
        <p:nvSpPr>
          <p:cNvPr id="27" name="Text 20"/>
          <p:cNvSpPr/>
          <p:nvPr/>
        </p:nvSpPr>
        <p:spPr>
          <a:xfrm>
            <a:off x="457200" y="6519672"/>
            <a:ext cx="7315200" cy="274320"/>
          </a:xfrm>
          <a:prstGeom prst="rect">
            <a:avLst/>
          </a:prstGeom>
          <a:noFill/>
          <a:ln/>
        </p:spPr>
        <p:txBody>
          <a:bodyPr wrap="square" lIns="0" tIns="0" rIns="0" bIns="0" rtlCol="0" anchor="ctr"/>
          <a:lstStyle/>
          <a:p>
            <a:pPr marL="0" indent="0">
              <a:buNone/>
            </a:pPr>
            <a:r>
              <a:rPr lang="en-US" sz="1000" dirty="0">
                <a:solidFill>
                  <a:srgbClr val="4C6B79"/>
                </a:solidFill>
                <a:latin typeface="Calibri" pitchFamily="34" charset="0"/>
                <a:ea typeface="Calibri" pitchFamily="34" charset="-122"/>
                <a:cs typeface="Calibri" pitchFamily="34" charset="-120"/>
              </a:rPr>
              <a:t>12 · Materialen</a:t>
            </a:r>
            <a:endParaRPr lang="en-US" sz="1000" dirty="0"/>
          </a:p>
        </p:txBody>
      </p:sp>
      <p:sp>
        <p:nvSpPr>
          <p:cNvPr id="28" name="Text 21"/>
          <p:cNvSpPr/>
          <p:nvPr/>
        </p:nvSpPr>
        <p:spPr>
          <a:xfrm>
            <a:off x="7772400" y="6519672"/>
            <a:ext cx="3959352" cy="274320"/>
          </a:xfrm>
          <a:prstGeom prst="rect">
            <a:avLst/>
          </a:prstGeom>
          <a:noFill/>
          <a:ln/>
        </p:spPr>
        <p:txBody>
          <a:bodyPr wrap="square" lIns="0" tIns="0" rIns="0" bIns="0" rtlCol="0" anchor="ctr"/>
          <a:lstStyle/>
          <a:p>
            <a:pPr marL="0" indent="0" algn="r">
              <a:buNone/>
            </a:pPr>
            <a:r>
              <a:rPr lang="en-US" sz="1000" dirty="0">
                <a:solidFill>
                  <a:srgbClr val="4C6B79"/>
                </a:solidFill>
                <a:latin typeface="Calibri" pitchFamily="34" charset="0"/>
                <a:ea typeface="Calibri" pitchFamily="34" charset="-122"/>
                <a:cs typeface="Calibri" pitchFamily="34" charset="-120"/>
              </a:rPr>
              <a:t>Ontdek de Keten van Water — Uitvoeringsplan</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A3A52"/>
        </a:solidFill>
        <a:effectLst/>
      </p:bgPr>
    </p:bg>
    <p:spTree>
      <p:nvGrpSpPr>
        <p:cNvPr id="1" name=""/>
        <p:cNvGrpSpPr/>
        <p:nvPr/>
      </p:nvGrpSpPr>
      <p:grpSpPr>
        <a:xfrm>
          <a:off x="0" y="0"/>
          <a:ext cx="0" cy="0"/>
          <a:chOff x="0" y="0"/>
          <a:chExt cx="0" cy="0"/>
        </a:xfrm>
      </p:grpSpPr>
      <p:sp>
        <p:nvSpPr>
          <p:cNvPr id="2" name="Shape 0"/>
          <p:cNvSpPr/>
          <p:nvPr/>
        </p:nvSpPr>
        <p:spPr>
          <a:xfrm>
            <a:off x="9326880" y="-1463040"/>
            <a:ext cx="5029200" cy="5029200"/>
          </a:xfrm>
          <a:prstGeom prst="ellipse">
            <a:avLst/>
          </a:prstGeom>
          <a:solidFill>
            <a:srgbClr val="1C7293">
              <a:alpha val="28000"/>
            </a:srgbClr>
          </a:solidFill>
          <a:ln/>
        </p:spPr>
        <p:txBody>
          <a:bodyPr/>
          <a:lstStyle/>
          <a:p>
            <a:endParaRPr lang="nl-NL"/>
          </a:p>
        </p:txBody>
      </p:sp>
      <p:sp>
        <p:nvSpPr>
          <p:cNvPr id="3" name="Shape 1"/>
          <p:cNvSpPr/>
          <p:nvPr/>
        </p:nvSpPr>
        <p:spPr>
          <a:xfrm>
            <a:off x="-1463040" y="4206240"/>
            <a:ext cx="4023360" cy="4023360"/>
          </a:xfrm>
          <a:prstGeom prst="ellipse">
            <a:avLst/>
          </a:prstGeom>
          <a:solidFill>
            <a:srgbClr val="02C39A">
              <a:alpha val="20000"/>
            </a:srgbClr>
          </a:solidFill>
          <a:ln/>
        </p:spPr>
        <p:txBody>
          <a:bodyPr/>
          <a:lstStyle/>
          <a:p>
            <a:endParaRPr lang="nl-NL"/>
          </a:p>
        </p:txBody>
      </p:sp>
      <p:sp>
        <p:nvSpPr>
          <p:cNvPr id="4" name="Shape 2"/>
          <p:cNvSpPr/>
          <p:nvPr/>
        </p:nvSpPr>
        <p:spPr>
          <a:xfrm>
            <a:off x="822960" y="1463040"/>
            <a:ext cx="914400" cy="914400"/>
          </a:xfrm>
          <a:prstGeom prst="ellipse">
            <a:avLst/>
          </a:prstGeom>
          <a:solidFill>
            <a:srgbClr val="02C39A"/>
          </a:solidFill>
          <a:ln/>
        </p:spPr>
        <p:txBody>
          <a:bodyPr/>
          <a:lstStyle/>
          <a:p>
            <a:endParaRPr lang="nl-NL"/>
          </a:p>
        </p:txBody>
      </p:sp>
      <p:pic>
        <p:nvPicPr>
          <p:cNvPr id="5" name="Image 0" descr="icons/envelope.png"/>
          <p:cNvPicPr>
            <a:picLocks noChangeAspect="1"/>
          </p:cNvPicPr>
          <p:nvPr/>
        </p:nvPicPr>
        <p:blipFill>
          <a:blip r:embed="rId3"/>
          <a:stretch>
            <a:fillRect/>
          </a:stretch>
        </p:blipFill>
        <p:spPr>
          <a:xfrm>
            <a:off x="1042416" y="1682496"/>
            <a:ext cx="475488" cy="475488"/>
          </a:xfrm>
          <a:prstGeom prst="rect">
            <a:avLst/>
          </a:prstGeom>
        </p:spPr>
      </p:pic>
      <p:sp>
        <p:nvSpPr>
          <p:cNvPr id="6" name="Text 3"/>
          <p:cNvSpPr/>
          <p:nvPr/>
        </p:nvSpPr>
        <p:spPr>
          <a:xfrm>
            <a:off x="822960" y="2606040"/>
            <a:ext cx="10424160" cy="640080"/>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Vragen over planning of begeleiding?</a:t>
            </a:r>
            <a:endParaRPr lang="en-US" sz="3000" dirty="0"/>
          </a:p>
        </p:txBody>
      </p:sp>
      <p:sp>
        <p:nvSpPr>
          <p:cNvPr id="7" name="Text 4"/>
          <p:cNvSpPr/>
          <p:nvPr/>
        </p:nvSpPr>
        <p:spPr>
          <a:xfrm>
            <a:off x="822960" y="3291840"/>
            <a:ext cx="9601200" cy="548640"/>
          </a:xfrm>
          <a:prstGeom prst="rect">
            <a:avLst/>
          </a:prstGeom>
          <a:noFill/>
          <a:ln/>
        </p:spPr>
        <p:txBody>
          <a:bodyPr wrap="square" lIns="0" tIns="0" rIns="0" bIns="0" rtlCol="0" anchor="ctr"/>
          <a:lstStyle/>
          <a:p>
            <a:pPr marL="0" indent="0">
              <a:buNone/>
            </a:pPr>
            <a:r>
              <a:rPr lang="en-US" sz="1500" dirty="0">
                <a:solidFill>
                  <a:srgbClr val="D7EAF0"/>
                </a:solidFill>
                <a:latin typeface="Calibri" pitchFamily="34" charset="0"/>
                <a:ea typeface="Calibri" pitchFamily="34" charset="-122"/>
                <a:cs typeface="Calibri" pitchFamily="34" charset="-120"/>
              </a:rPr>
              <a:t>Neem gerust contact op — ik denk graag mee over tempo, groepsindeling of het bedrijvennetwerk.</a:t>
            </a:r>
            <a:endParaRPr lang="en-US" sz="1500" dirty="0"/>
          </a:p>
        </p:txBody>
      </p:sp>
      <p:sp>
        <p:nvSpPr>
          <p:cNvPr id="8" name="Text 5"/>
          <p:cNvSpPr/>
          <p:nvPr/>
        </p:nvSpPr>
        <p:spPr>
          <a:xfrm>
            <a:off x="822960" y="4114800"/>
            <a:ext cx="5486400" cy="365760"/>
          </a:xfrm>
          <a:prstGeom prst="rect">
            <a:avLst/>
          </a:prstGeom>
          <a:noFill/>
          <a:ln/>
        </p:spPr>
        <p:txBody>
          <a:bodyPr wrap="square" lIns="0" tIns="0" rIns="0" bIns="0" rtlCol="0" anchor="ctr"/>
          <a:lstStyle/>
          <a:p>
            <a:pPr marL="0" indent="0">
              <a:buNone/>
            </a:pPr>
            <a:r>
              <a:rPr lang="en-US" sz="1600" b="1" dirty="0">
                <a:solidFill>
                  <a:srgbClr val="02C39A"/>
                </a:solidFill>
                <a:latin typeface="Calibri" pitchFamily="34" charset="0"/>
                <a:ea typeface="Calibri" pitchFamily="34" charset="-122"/>
                <a:cs typeface="Calibri" pitchFamily="34" charset="-120"/>
              </a:rPr>
              <a:t>Jeff van Hek</a:t>
            </a:r>
            <a:endParaRPr lang="en-US" sz="1600" dirty="0"/>
          </a:p>
        </p:txBody>
      </p:sp>
      <p:sp>
        <p:nvSpPr>
          <p:cNvPr id="9" name="Text 6"/>
          <p:cNvSpPr/>
          <p:nvPr/>
        </p:nvSpPr>
        <p:spPr>
          <a:xfrm>
            <a:off x="822960" y="4480560"/>
            <a:ext cx="5486400" cy="365760"/>
          </a:xfrm>
          <a:prstGeom prst="rect">
            <a:avLst/>
          </a:prstGeom>
          <a:noFill/>
          <a:ln/>
        </p:spPr>
        <p:txBody>
          <a:bodyPr wrap="square" lIns="0" tIns="0" rIns="0" bIns="0" rtlCol="0" anchor="ctr"/>
          <a:lstStyle/>
          <a:p>
            <a:pPr marL="0" indent="0">
              <a:buNone/>
            </a:pPr>
            <a:r>
              <a:rPr lang="en-US" sz="1400" dirty="0" err="1">
                <a:solidFill>
                  <a:srgbClr val="FFFFFF"/>
                </a:solidFill>
                <a:latin typeface="Calibri" pitchFamily="34" charset="0"/>
                <a:ea typeface="Calibri" pitchFamily="34" charset="-122"/>
                <a:cs typeface="Calibri" pitchFamily="34" charset="-120"/>
              </a:rPr>
              <a:t>jeff@ontdekdeketen.nl</a:t>
            </a:r>
            <a:endParaRPr lang="en-US" sz="1400" dirty="0"/>
          </a:p>
        </p:txBody>
      </p:sp>
      <p:sp>
        <p:nvSpPr>
          <p:cNvPr id="10" name="Text 7"/>
          <p:cNvSpPr/>
          <p:nvPr/>
        </p:nvSpPr>
        <p:spPr>
          <a:xfrm>
            <a:off x="457200" y="6519672"/>
            <a:ext cx="7315200" cy="274320"/>
          </a:xfrm>
          <a:prstGeom prst="rect">
            <a:avLst/>
          </a:prstGeom>
          <a:noFill/>
          <a:ln/>
        </p:spPr>
        <p:txBody>
          <a:bodyPr wrap="square" lIns="0" tIns="0" rIns="0" bIns="0" rtlCol="0" anchor="ctr"/>
          <a:lstStyle/>
          <a:p>
            <a:pPr marL="0" indent="0">
              <a:buNone/>
            </a:pPr>
            <a:r>
              <a:rPr lang="en-US" sz="1000" dirty="0">
                <a:solidFill>
                  <a:srgbClr val="4C6B79"/>
                </a:solidFill>
                <a:latin typeface="Calibri" pitchFamily="34" charset="0"/>
                <a:ea typeface="Calibri" pitchFamily="34" charset="-122"/>
                <a:cs typeface="Calibri" pitchFamily="34" charset="-120"/>
              </a:rPr>
              <a:t>13 · Contact</a:t>
            </a:r>
            <a:endParaRPr lang="en-US" sz="1000" dirty="0"/>
          </a:p>
        </p:txBody>
      </p:sp>
      <p:sp>
        <p:nvSpPr>
          <p:cNvPr id="11" name="Text 8"/>
          <p:cNvSpPr/>
          <p:nvPr/>
        </p:nvSpPr>
        <p:spPr>
          <a:xfrm>
            <a:off x="7772400" y="6519672"/>
            <a:ext cx="3959352" cy="274320"/>
          </a:xfrm>
          <a:prstGeom prst="rect">
            <a:avLst/>
          </a:prstGeom>
          <a:noFill/>
          <a:ln/>
        </p:spPr>
        <p:txBody>
          <a:bodyPr wrap="square" lIns="0" tIns="0" rIns="0" bIns="0" rtlCol="0" anchor="ctr"/>
          <a:lstStyle/>
          <a:p>
            <a:pPr marL="0" indent="0" algn="r">
              <a:buNone/>
            </a:pPr>
            <a:r>
              <a:rPr lang="en-US" sz="1000" dirty="0">
                <a:solidFill>
                  <a:srgbClr val="4C6B79"/>
                </a:solidFill>
                <a:latin typeface="Calibri" pitchFamily="34" charset="0"/>
                <a:ea typeface="Calibri" pitchFamily="34" charset="-122"/>
                <a:cs typeface="Calibri" pitchFamily="34" charset="-120"/>
              </a:rPr>
              <a:t>Ontdek de Keten van Water — Uitvoeringsplan</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457200" y="411480"/>
            <a:ext cx="566928" cy="566928"/>
          </a:xfrm>
          <a:prstGeom prst="ellipse">
            <a:avLst/>
          </a:prstGeom>
          <a:solidFill>
            <a:srgbClr val="065A82"/>
          </a:solidFill>
          <a:ln/>
        </p:spPr>
        <p:txBody>
          <a:bodyPr/>
          <a:lstStyle/>
          <a:p>
            <a:endParaRPr lang="nl-NL"/>
          </a:p>
        </p:txBody>
      </p:sp>
      <p:pic>
        <p:nvPicPr>
          <p:cNvPr id="3" name="Image 0" descr="icons/target.png"/>
          <p:cNvPicPr>
            <a:picLocks noChangeAspect="1"/>
          </p:cNvPicPr>
          <p:nvPr/>
        </p:nvPicPr>
        <p:blipFill>
          <a:blip r:embed="rId3"/>
          <a:stretch>
            <a:fillRect/>
          </a:stretch>
        </p:blipFill>
        <p:spPr>
          <a:xfrm>
            <a:off x="593263" y="547543"/>
            <a:ext cx="294803" cy="294803"/>
          </a:xfrm>
          <a:prstGeom prst="rect">
            <a:avLst/>
          </a:prstGeom>
        </p:spPr>
      </p:pic>
      <p:sp>
        <p:nvSpPr>
          <p:cNvPr id="4" name="Text 1"/>
          <p:cNvSpPr/>
          <p:nvPr/>
        </p:nvSpPr>
        <p:spPr>
          <a:xfrm>
            <a:off x="1188720" y="365760"/>
            <a:ext cx="10424160" cy="502920"/>
          </a:xfrm>
          <a:prstGeom prst="rect">
            <a:avLst/>
          </a:prstGeom>
          <a:noFill/>
          <a:ln/>
        </p:spPr>
        <p:txBody>
          <a:bodyPr wrap="square" lIns="0" tIns="0" rIns="0" bIns="0" rtlCol="0" anchor="ctr"/>
          <a:lstStyle/>
          <a:p>
            <a:pPr marL="0" indent="0">
              <a:buNone/>
            </a:pPr>
            <a:r>
              <a:rPr lang="en-US" sz="3000" b="1" dirty="0">
                <a:solidFill>
                  <a:srgbClr val="13293D"/>
                </a:solidFill>
                <a:latin typeface="Cambria" pitchFamily="34" charset="0"/>
                <a:ea typeface="Cambria" pitchFamily="34" charset="-122"/>
                <a:cs typeface="Cambria" pitchFamily="34" charset="-120"/>
              </a:rPr>
              <a:t>Doel van dit project</a:t>
            </a:r>
            <a:endParaRPr lang="en-US" sz="3000" dirty="0"/>
          </a:p>
        </p:txBody>
      </p:sp>
      <p:sp>
        <p:nvSpPr>
          <p:cNvPr id="5" name="Text 2"/>
          <p:cNvSpPr/>
          <p:nvPr/>
        </p:nvSpPr>
        <p:spPr>
          <a:xfrm>
            <a:off x="1188720" y="841248"/>
            <a:ext cx="10424160" cy="320040"/>
          </a:xfrm>
          <a:prstGeom prst="rect">
            <a:avLst/>
          </a:prstGeom>
          <a:noFill/>
          <a:ln/>
        </p:spPr>
        <p:txBody>
          <a:bodyPr wrap="square" lIns="0" tIns="0" rIns="0" bIns="0" rtlCol="0" anchor="ctr"/>
          <a:lstStyle/>
          <a:p>
            <a:pPr marL="0" indent="0">
              <a:buNone/>
            </a:pPr>
            <a:r>
              <a:rPr lang="en-US" sz="1400" i="1" dirty="0">
                <a:solidFill>
                  <a:srgbClr val="4C6B79"/>
                </a:solidFill>
                <a:latin typeface="Calibri" pitchFamily="34" charset="0"/>
                <a:ea typeface="Calibri" pitchFamily="34" charset="-122"/>
                <a:cs typeface="Calibri" pitchFamily="34" charset="-120"/>
              </a:rPr>
              <a:t>Praktijkgericht leren via </a:t>
            </a:r>
            <a:r>
              <a:rPr lang="en-US" sz="1400" i="1" dirty="0" err="1">
                <a:solidFill>
                  <a:srgbClr val="4C6B79"/>
                </a:solidFill>
                <a:latin typeface="Calibri" pitchFamily="34" charset="0"/>
                <a:ea typeface="Calibri" pitchFamily="34" charset="-122"/>
                <a:cs typeface="Calibri" pitchFamily="34" charset="-120"/>
              </a:rPr>
              <a:t>een</a:t>
            </a:r>
            <a:r>
              <a:rPr lang="en-US" sz="1400" i="1" dirty="0">
                <a:solidFill>
                  <a:srgbClr val="4C6B79"/>
                </a:solidFill>
                <a:latin typeface="Calibri" pitchFamily="34" charset="0"/>
                <a:ea typeface="Calibri" pitchFamily="34" charset="-122"/>
                <a:cs typeface="Calibri" pitchFamily="34" charset="-120"/>
              </a:rPr>
              <a:t> </a:t>
            </a:r>
            <a:r>
              <a:rPr lang="en-US" sz="1400" i="1" dirty="0" err="1">
                <a:solidFill>
                  <a:srgbClr val="4C6B79"/>
                </a:solidFill>
                <a:latin typeface="Calibri" pitchFamily="34" charset="0"/>
                <a:ea typeface="Calibri" pitchFamily="34" charset="-122"/>
                <a:cs typeface="Calibri" pitchFamily="34" charset="-120"/>
              </a:rPr>
              <a:t>actueel</a:t>
            </a:r>
            <a:r>
              <a:rPr lang="en-US" sz="1400" i="1" dirty="0">
                <a:solidFill>
                  <a:srgbClr val="4C6B79"/>
                </a:solidFill>
                <a:latin typeface="Calibri" pitchFamily="34" charset="0"/>
                <a:ea typeface="Calibri" pitchFamily="34" charset="-122"/>
                <a:cs typeface="Calibri" pitchFamily="34" charset="-120"/>
              </a:rPr>
              <a:t> </a:t>
            </a:r>
            <a:r>
              <a:rPr lang="en-US" sz="1400" i="1" dirty="0" err="1">
                <a:solidFill>
                  <a:srgbClr val="4C6B79"/>
                </a:solidFill>
                <a:latin typeface="Calibri" pitchFamily="34" charset="0"/>
                <a:ea typeface="Calibri" pitchFamily="34" charset="-122"/>
                <a:cs typeface="Calibri" pitchFamily="34" charset="-120"/>
              </a:rPr>
              <a:t>ketenprobleem</a:t>
            </a:r>
            <a:r>
              <a:rPr lang="en-US" sz="1400" i="1" dirty="0">
                <a:solidFill>
                  <a:srgbClr val="4C6B79"/>
                </a:solidFill>
                <a:latin typeface="Calibri" pitchFamily="34" charset="0"/>
                <a:ea typeface="Calibri" pitchFamily="34" charset="-122"/>
                <a:cs typeface="Calibri" pitchFamily="34" charset="-120"/>
              </a:rPr>
              <a:t>.</a:t>
            </a:r>
            <a:endParaRPr lang="en-US" sz="1400" dirty="0"/>
          </a:p>
        </p:txBody>
      </p:sp>
      <p:sp>
        <p:nvSpPr>
          <p:cNvPr id="6" name="Text 3"/>
          <p:cNvSpPr/>
          <p:nvPr/>
        </p:nvSpPr>
        <p:spPr>
          <a:xfrm>
            <a:off x="487680" y="3246120"/>
            <a:ext cx="6504690" cy="1184146"/>
          </a:xfrm>
          <a:prstGeom prst="rect">
            <a:avLst/>
          </a:prstGeom>
          <a:noFill/>
          <a:ln/>
        </p:spPr>
        <p:txBody>
          <a:bodyPr wrap="square" lIns="0" tIns="0" rIns="0" bIns="0" rtlCol="0" anchor="t"/>
          <a:lstStyle/>
          <a:p>
            <a:pPr marL="0" indent="0">
              <a:lnSpc>
                <a:spcPct val="125000"/>
              </a:lnSpc>
              <a:buNone/>
            </a:pPr>
            <a:r>
              <a:rPr lang="en-US" sz="1500" dirty="0">
                <a:solidFill>
                  <a:srgbClr val="13293D"/>
                </a:solidFill>
                <a:latin typeface="Calibri" pitchFamily="34" charset="0"/>
                <a:ea typeface="Calibri" pitchFamily="34" charset="-122"/>
                <a:cs typeface="Calibri" pitchFamily="34" charset="-120"/>
              </a:rPr>
              <a:t>Leerlingen onderzoeken de keten van water — van winning en zuivering tot distributie en gebruik — en werken toe naar een concreet advies of ontwerp voor een echte opdrachtgever. Onderweg ontdekken ze via het Ikigai-model ook wat ze leuk vinden, waar ze goed in zijn en welke beroepen daarbij passen.</a:t>
            </a:r>
            <a:endParaRPr lang="en-US" sz="1500" dirty="0"/>
          </a:p>
        </p:txBody>
      </p:sp>
      <p:sp>
        <p:nvSpPr>
          <p:cNvPr id="7" name="Text 4"/>
          <p:cNvSpPr/>
          <p:nvPr/>
        </p:nvSpPr>
        <p:spPr>
          <a:xfrm>
            <a:off x="457200" y="4531928"/>
            <a:ext cx="6653605" cy="969266"/>
          </a:xfrm>
          <a:prstGeom prst="rect">
            <a:avLst/>
          </a:prstGeom>
          <a:noFill/>
          <a:ln/>
        </p:spPr>
        <p:txBody>
          <a:bodyPr wrap="square" lIns="0" tIns="0" rIns="0" bIns="0" rtlCol="0" anchor="t"/>
          <a:lstStyle/>
          <a:p>
            <a:pPr marL="0" indent="0">
              <a:lnSpc>
                <a:spcPct val="125000"/>
              </a:lnSpc>
              <a:buNone/>
            </a:pPr>
            <a:r>
              <a:rPr lang="en-US" sz="1500" dirty="0">
                <a:solidFill>
                  <a:srgbClr val="13293D"/>
                </a:solidFill>
                <a:latin typeface="Calibri" pitchFamily="34" charset="0"/>
                <a:ea typeface="Calibri" pitchFamily="34" charset="-122"/>
                <a:cs typeface="Calibri" pitchFamily="34" charset="-120"/>
              </a:rPr>
              <a:t>Dit traject volgt de Ontdek de Keten-methodiek: leerlingen bewegen van onderzoek naar analyse naar een onderbouwd advies, en werken zo aan de meeste PGP-eindtermen, waaronder eindterm 12 en 16.</a:t>
            </a:r>
            <a:endParaRPr lang="en-US" sz="1500" dirty="0"/>
          </a:p>
        </p:txBody>
      </p:sp>
      <p:sp>
        <p:nvSpPr>
          <p:cNvPr id="8" name="Shape 5"/>
          <p:cNvSpPr/>
          <p:nvPr/>
        </p:nvSpPr>
        <p:spPr>
          <a:xfrm>
            <a:off x="7680960" y="1371600"/>
            <a:ext cx="1234440" cy="1371600"/>
          </a:xfrm>
          <a:prstGeom prst="roundRect">
            <a:avLst>
              <a:gd name="adj" fmla="val 8889"/>
            </a:avLst>
          </a:prstGeom>
          <a:solidFill>
            <a:srgbClr val="EAF3F6"/>
          </a:solidFill>
          <a:ln/>
        </p:spPr>
        <p:txBody>
          <a:bodyPr/>
          <a:lstStyle/>
          <a:p>
            <a:endParaRPr lang="nl-NL"/>
          </a:p>
        </p:txBody>
      </p:sp>
      <p:sp>
        <p:nvSpPr>
          <p:cNvPr id="9" name="Text 6"/>
          <p:cNvSpPr/>
          <p:nvPr/>
        </p:nvSpPr>
        <p:spPr>
          <a:xfrm>
            <a:off x="7680960" y="1481328"/>
            <a:ext cx="1234440" cy="685800"/>
          </a:xfrm>
          <a:prstGeom prst="rect">
            <a:avLst/>
          </a:prstGeom>
          <a:noFill/>
          <a:ln/>
        </p:spPr>
        <p:txBody>
          <a:bodyPr wrap="square" lIns="0" tIns="0" rIns="0" bIns="0" rtlCol="0" anchor="ctr"/>
          <a:lstStyle/>
          <a:p>
            <a:pPr marL="0" indent="0" algn="ctr">
              <a:buNone/>
            </a:pPr>
            <a:r>
              <a:rPr lang="en-US" sz="3000" b="1" dirty="0">
                <a:solidFill>
                  <a:srgbClr val="065A82"/>
                </a:solidFill>
                <a:latin typeface="Cambria" pitchFamily="34" charset="0"/>
                <a:ea typeface="Cambria" pitchFamily="34" charset="-122"/>
                <a:cs typeface="Cambria" pitchFamily="34" charset="-120"/>
              </a:rPr>
              <a:t>12</a:t>
            </a:r>
            <a:endParaRPr lang="en-US" sz="3000" dirty="0"/>
          </a:p>
        </p:txBody>
      </p:sp>
      <p:sp>
        <p:nvSpPr>
          <p:cNvPr id="10" name="Text 7"/>
          <p:cNvSpPr/>
          <p:nvPr/>
        </p:nvSpPr>
        <p:spPr>
          <a:xfrm>
            <a:off x="7680960" y="2148840"/>
            <a:ext cx="1234440" cy="502920"/>
          </a:xfrm>
          <a:prstGeom prst="rect">
            <a:avLst/>
          </a:prstGeom>
          <a:noFill/>
          <a:ln/>
        </p:spPr>
        <p:txBody>
          <a:bodyPr wrap="square" lIns="0" tIns="0" rIns="0" bIns="0" rtlCol="0" anchor="ctr"/>
          <a:lstStyle/>
          <a:p>
            <a:pPr marL="0" indent="0" algn="ctr">
              <a:buNone/>
            </a:pPr>
            <a:r>
              <a:rPr lang="en-US" sz="1050" dirty="0">
                <a:solidFill>
                  <a:srgbClr val="4C6B79"/>
                </a:solidFill>
                <a:latin typeface="Calibri" pitchFamily="34" charset="0"/>
                <a:ea typeface="Calibri" pitchFamily="34" charset="-122"/>
                <a:cs typeface="Calibri" pitchFamily="34" charset="-120"/>
              </a:rPr>
              <a:t>lesweken</a:t>
            </a:r>
            <a:endParaRPr lang="en-US" sz="1050" dirty="0"/>
          </a:p>
        </p:txBody>
      </p:sp>
      <p:sp>
        <p:nvSpPr>
          <p:cNvPr id="11" name="Shape 8"/>
          <p:cNvSpPr/>
          <p:nvPr/>
        </p:nvSpPr>
        <p:spPr>
          <a:xfrm>
            <a:off x="9098280" y="1371600"/>
            <a:ext cx="1234440" cy="1371600"/>
          </a:xfrm>
          <a:prstGeom prst="roundRect">
            <a:avLst>
              <a:gd name="adj" fmla="val 8889"/>
            </a:avLst>
          </a:prstGeom>
          <a:solidFill>
            <a:srgbClr val="EAF3F6"/>
          </a:solidFill>
          <a:ln/>
        </p:spPr>
        <p:txBody>
          <a:bodyPr/>
          <a:lstStyle/>
          <a:p>
            <a:endParaRPr lang="nl-NL"/>
          </a:p>
        </p:txBody>
      </p:sp>
      <p:sp>
        <p:nvSpPr>
          <p:cNvPr id="12" name="Text 9"/>
          <p:cNvSpPr/>
          <p:nvPr/>
        </p:nvSpPr>
        <p:spPr>
          <a:xfrm>
            <a:off x="9098280" y="1481328"/>
            <a:ext cx="1234440" cy="685800"/>
          </a:xfrm>
          <a:prstGeom prst="rect">
            <a:avLst/>
          </a:prstGeom>
          <a:noFill/>
          <a:ln/>
        </p:spPr>
        <p:txBody>
          <a:bodyPr wrap="square" lIns="0" tIns="0" rIns="0" bIns="0" rtlCol="0" anchor="ctr"/>
          <a:lstStyle/>
          <a:p>
            <a:pPr marL="0" indent="0" algn="ctr">
              <a:buNone/>
            </a:pPr>
            <a:r>
              <a:rPr lang="en-US" sz="3000" b="1" dirty="0">
                <a:solidFill>
                  <a:srgbClr val="065A82"/>
                </a:solidFill>
                <a:latin typeface="Cambria" pitchFamily="34" charset="0"/>
                <a:ea typeface="Cambria" pitchFamily="34" charset="-122"/>
                <a:cs typeface="Cambria" pitchFamily="34" charset="-120"/>
              </a:rPr>
              <a:t>6</a:t>
            </a:r>
            <a:endParaRPr lang="en-US" sz="3000" dirty="0"/>
          </a:p>
        </p:txBody>
      </p:sp>
      <p:sp>
        <p:nvSpPr>
          <p:cNvPr id="13" name="Text 10"/>
          <p:cNvSpPr/>
          <p:nvPr/>
        </p:nvSpPr>
        <p:spPr>
          <a:xfrm>
            <a:off x="9098280" y="2148840"/>
            <a:ext cx="1234440" cy="502920"/>
          </a:xfrm>
          <a:prstGeom prst="rect">
            <a:avLst/>
          </a:prstGeom>
          <a:noFill/>
          <a:ln/>
        </p:spPr>
        <p:txBody>
          <a:bodyPr wrap="square" lIns="0" tIns="0" rIns="0" bIns="0" rtlCol="0" anchor="ctr"/>
          <a:lstStyle/>
          <a:p>
            <a:pPr marL="0" indent="0" algn="ctr">
              <a:buNone/>
            </a:pPr>
            <a:r>
              <a:rPr lang="en-US" sz="1050" dirty="0">
                <a:solidFill>
                  <a:srgbClr val="4C6B79"/>
                </a:solidFill>
                <a:latin typeface="Calibri" pitchFamily="34" charset="0"/>
                <a:ea typeface="Calibri" pitchFamily="34" charset="-122"/>
                <a:cs typeface="Calibri" pitchFamily="34" charset="-120"/>
              </a:rPr>
              <a:t>fasen</a:t>
            </a:r>
            <a:endParaRPr lang="en-US" sz="1050" dirty="0"/>
          </a:p>
        </p:txBody>
      </p:sp>
      <p:sp>
        <p:nvSpPr>
          <p:cNvPr id="14" name="Shape 11"/>
          <p:cNvSpPr/>
          <p:nvPr/>
        </p:nvSpPr>
        <p:spPr>
          <a:xfrm>
            <a:off x="10515600" y="1371600"/>
            <a:ext cx="1234440" cy="1371600"/>
          </a:xfrm>
          <a:prstGeom prst="roundRect">
            <a:avLst>
              <a:gd name="adj" fmla="val 8889"/>
            </a:avLst>
          </a:prstGeom>
          <a:solidFill>
            <a:srgbClr val="EAF3F6"/>
          </a:solidFill>
          <a:ln/>
        </p:spPr>
        <p:txBody>
          <a:bodyPr/>
          <a:lstStyle/>
          <a:p>
            <a:endParaRPr lang="nl-NL"/>
          </a:p>
        </p:txBody>
      </p:sp>
      <p:sp>
        <p:nvSpPr>
          <p:cNvPr id="15" name="Text 12"/>
          <p:cNvSpPr/>
          <p:nvPr/>
        </p:nvSpPr>
        <p:spPr>
          <a:xfrm>
            <a:off x="10515600" y="1481328"/>
            <a:ext cx="1234440" cy="685800"/>
          </a:xfrm>
          <a:prstGeom prst="rect">
            <a:avLst/>
          </a:prstGeom>
          <a:noFill/>
          <a:ln/>
        </p:spPr>
        <p:txBody>
          <a:bodyPr wrap="square" lIns="0" tIns="0" rIns="0" bIns="0" rtlCol="0" anchor="ctr"/>
          <a:lstStyle/>
          <a:p>
            <a:pPr marL="0" indent="0" algn="ctr">
              <a:buNone/>
            </a:pPr>
            <a:r>
              <a:rPr lang="en-US" sz="3000" b="1" dirty="0">
                <a:solidFill>
                  <a:srgbClr val="065A82"/>
                </a:solidFill>
                <a:latin typeface="Cambria" pitchFamily="34" charset="0"/>
                <a:ea typeface="Cambria" pitchFamily="34" charset="-122"/>
                <a:cs typeface="Cambria" pitchFamily="34" charset="-120"/>
              </a:rPr>
              <a:t>1</a:t>
            </a:r>
            <a:endParaRPr lang="en-US" sz="3000" dirty="0"/>
          </a:p>
        </p:txBody>
      </p:sp>
      <p:sp>
        <p:nvSpPr>
          <p:cNvPr id="16" name="Text 13"/>
          <p:cNvSpPr/>
          <p:nvPr/>
        </p:nvSpPr>
        <p:spPr>
          <a:xfrm>
            <a:off x="10515600" y="2148840"/>
            <a:ext cx="1234440" cy="502920"/>
          </a:xfrm>
          <a:prstGeom prst="rect">
            <a:avLst/>
          </a:prstGeom>
          <a:noFill/>
          <a:ln/>
        </p:spPr>
        <p:txBody>
          <a:bodyPr wrap="square" lIns="0" tIns="0" rIns="0" bIns="0" rtlCol="0" anchor="ctr"/>
          <a:lstStyle/>
          <a:p>
            <a:pPr marL="0" indent="0" algn="ctr">
              <a:buNone/>
            </a:pPr>
            <a:r>
              <a:rPr lang="en-US" sz="1050" dirty="0">
                <a:solidFill>
                  <a:srgbClr val="4C6B79"/>
                </a:solidFill>
                <a:latin typeface="Calibri" pitchFamily="34" charset="0"/>
                <a:ea typeface="Calibri" pitchFamily="34" charset="-122"/>
                <a:cs typeface="Calibri" pitchFamily="34" charset="-120"/>
              </a:rPr>
              <a:t>echte opdrachtgever</a:t>
            </a:r>
            <a:endParaRPr lang="en-US" sz="1050" dirty="0"/>
          </a:p>
        </p:txBody>
      </p:sp>
      <p:sp>
        <p:nvSpPr>
          <p:cNvPr id="17" name="Shape 14"/>
          <p:cNvSpPr/>
          <p:nvPr/>
        </p:nvSpPr>
        <p:spPr>
          <a:xfrm>
            <a:off x="7680960" y="3063240"/>
            <a:ext cx="4023360" cy="2331720"/>
          </a:xfrm>
          <a:prstGeom prst="roundRect">
            <a:avLst>
              <a:gd name="adj" fmla="val 4706"/>
            </a:avLst>
          </a:prstGeom>
          <a:solidFill>
            <a:srgbClr val="065A82"/>
          </a:solidFill>
          <a:ln/>
        </p:spPr>
        <p:txBody>
          <a:bodyPr/>
          <a:lstStyle/>
          <a:p>
            <a:endParaRPr lang="nl-NL"/>
          </a:p>
        </p:txBody>
      </p:sp>
      <p:sp>
        <p:nvSpPr>
          <p:cNvPr id="18" name="Text 15"/>
          <p:cNvSpPr/>
          <p:nvPr/>
        </p:nvSpPr>
        <p:spPr>
          <a:xfrm>
            <a:off x="7955280" y="3246120"/>
            <a:ext cx="3474720" cy="36576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Koppeling aan LOB &amp; PGP</a:t>
            </a:r>
            <a:endParaRPr lang="en-US" sz="1400" dirty="0"/>
          </a:p>
        </p:txBody>
      </p:sp>
      <p:sp>
        <p:nvSpPr>
          <p:cNvPr id="19" name="Text 16"/>
          <p:cNvSpPr/>
          <p:nvPr/>
        </p:nvSpPr>
        <p:spPr>
          <a:xfrm>
            <a:off x="7955280" y="3657600"/>
            <a:ext cx="3520440" cy="1600200"/>
          </a:xfrm>
          <a:prstGeom prst="rect">
            <a:avLst/>
          </a:prstGeom>
          <a:noFill/>
          <a:ln/>
        </p:spPr>
        <p:txBody>
          <a:bodyPr wrap="square" lIns="0" tIns="0" rIns="0" bIns="0" rtlCol="0" anchor="t"/>
          <a:lstStyle/>
          <a:p>
            <a:pPr marL="342900" indent="-342900">
              <a:spcAft>
                <a:spcPts val="800"/>
              </a:spcAft>
              <a:buSzPct val="100000"/>
              <a:buChar char="•"/>
            </a:pPr>
            <a:r>
              <a:rPr lang="en-US" sz="1250" dirty="0">
                <a:solidFill>
                  <a:srgbClr val="DCEEF3"/>
                </a:solidFill>
                <a:latin typeface="Calibri" pitchFamily="34" charset="0"/>
                <a:ea typeface="Calibri" pitchFamily="34" charset="-122"/>
                <a:cs typeface="Calibri" pitchFamily="34" charset="-120"/>
              </a:rPr>
              <a:t>Ikigai &amp; loopbaanoriëntatie (LOB)</a:t>
            </a:r>
            <a:endParaRPr lang="en-US" sz="1250" dirty="0"/>
          </a:p>
          <a:p>
            <a:pPr marL="342900" indent="-342900">
              <a:spcAft>
                <a:spcPts val="800"/>
              </a:spcAft>
              <a:buSzPct val="100000"/>
              <a:buChar char="•"/>
            </a:pPr>
            <a:r>
              <a:rPr lang="en-US" sz="1250" dirty="0">
                <a:solidFill>
                  <a:srgbClr val="DCEEF3"/>
                </a:solidFill>
                <a:latin typeface="Calibri" pitchFamily="34" charset="0"/>
                <a:ea typeface="Calibri" pitchFamily="34" charset="-122"/>
                <a:cs typeface="Calibri" pitchFamily="34" charset="-120"/>
              </a:rPr>
              <a:t>Praktijkgerichte eindtermen 12 + 16</a:t>
            </a:r>
            <a:endParaRPr lang="en-US" sz="1250" dirty="0"/>
          </a:p>
          <a:p>
            <a:pPr marL="342900" indent="-342900">
              <a:spcAft>
                <a:spcPts val="800"/>
              </a:spcAft>
              <a:buSzPct val="100000"/>
              <a:buChar char="•"/>
            </a:pPr>
            <a:r>
              <a:rPr lang="en-US" sz="1250" dirty="0">
                <a:solidFill>
                  <a:srgbClr val="DCEEF3"/>
                </a:solidFill>
                <a:latin typeface="Calibri" pitchFamily="34" charset="0"/>
                <a:ea typeface="Calibri" pitchFamily="34" charset="-122"/>
                <a:cs typeface="Calibri" pitchFamily="34" charset="-120"/>
              </a:rPr>
              <a:t>Burgerschap via SDG-koppeling water</a:t>
            </a:r>
            <a:endParaRPr lang="en-US" sz="1250" dirty="0"/>
          </a:p>
        </p:txBody>
      </p:sp>
      <p:sp>
        <p:nvSpPr>
          <p:cNvPr id="20" name="Text 17"/>
          <p:cNvSpPr/>
          <p:nvPr/>
        </p:nvSpPr>
        <p:spPr>
          <a:xfrm>
            <a:off x="457200" y="6519672"/>
            <a:ext cx="7315200" cy="274320"/>
          </a:xfrm>
          <a:prstGeom prst="rect">
            <a:avLst/>
          </a:prstGeom>
          <a:noFill/>
          <a:ln/>
        </p:spPr>
        <p:txBody>
          <a:bodyPr wrap="square" lIns="0" tIns="0" rIns="0" bIns="0" rtlCol="0" anchor="ctr"/>
          <a:lstStyle/>
          <a:p>
            <a:pPr marL="0" indent="0">
              <a:buNone/>
            </a:pPr>
            <a:r>
              <a:rPr lang="en-US" sz="1000" dirty="0">
                <a:solidFill>
                  <a:srgbClr val="4C6B79"/>
                </a:solidFill>
                <a:latin typeface="Calibri" pitchFamily="34" charset="0"/>
                <a:ea typeface="Calibri" pitchFamily="34" charset="-122"/>
                <a:cs typeface="Calibri" pitchFamily="34" charset="-120"/>
              </a:rPr>
              <a:t>2 · Doel</a:t>
            </a:r>
            <a:endParaRPr lang="en-US" sz="1000" dirty="0"/>
          </a:p>
        </p:txBody>
      </p:sp>
      <p:sp>
        <p:nvSpPr>
          <p:cNvPr id="21" name="Text 18"/>
          <p:cNvSpPr/>
          <p:nvPr/>
        </p:nvSpPr>
        <p:spPr>
          <a:xfrm>
            <a:off x="7773924" y="6512351"/>
            <a:ext cx="3959352" cy="274320"/>
          </a:xfrm>
          <a:prstGeom prst="rect">
            <a:avLst/>
          </a:prstGeom>
          <a:noFill/>
          <a:ln/>
        </p:spPr>
        <p:txBody>
          <a:bodyPr wrap="square" lIns="0" tIns="0" rIns="0" bIns="0" rtlCol="0" anchor="ctr"/>
          <a:lstStyle/>
          <a:p>
            <a:pPr marL="0" indent="0" algn="r">
              <a:buNone/>
            </a:pPr>
            <a:r>
              <a:rPr lang="en-US" sz="1000" dirty="0">
                <a:solidFill>
                  <a:srgbClr val="4C6B79"/>
                </a:solidFill>
                <a:latin typeface="Calibri" pitchFamily="34" charset="0"/>
                <a:ea typeface="Calibri" pitchFamily="34" charset="-122"/>
                <a:cs typeface="Calibri" pitchFamily="34" charset="-120"/>
              </a:rPr>
              <a:t>Ontdek de Keten van Water — Uitvoeringsplan</a:t>
            </a:r>
            <a:endParaRPr lang="en-US" sz="1000" dirty="0"/>
          </a:p>
        </p:txBody>
      </p:sp>
      <p:pic>
        <p:nvPicPr>
          <p:cNvPr id="22" name="Afbeelding 21">
            <a:extLst>
              <a:ext uri="{FF2B5EF4-FFF2-40B4-BE49-F238E27FC236}">
                <a16:creationId xmlns:a16="http://schemas.microsoft.com/office/drawing/2014/main" id="{E1DD9214-44F3-BE09-2EC8-9ACEED91F716}"/>
              </a:ext>
            </a:extLst>
          </p:cNvPr>
          <p:cNvPicPr>
            <a:picLocks noChangeAspect="1"/>
          </p:cNvPicPr>
          <p:nvPr/>
        </p:nvPicPr>
        <p:blipFill>
          <a:blip r:embed="rId4"/>
          <a:stretch>
            <a:fillRect/>
          </a:stretch>
        </p:blipFill>
        <p:spPr>
          <a:xfrm>
            <a:off x="3895943" y="1499618"/>
            <a:ext cx="2048253" cy="1152142"/>
          </a:xfrm>
          <a:prstGeom prst="rect">
            <a:avLst/>
          </a:prstGeom>
        </p:spPr>
      </p:pic>
      <p:pic>
        <p:nvPicPr>
          <p:cNvPr id="25" name="Afbeelding 24">
            <a:extLst>
              <a:ext uri="{FF2B5EF4-FFF2-40B4-BE49-F238E27FC236}">
                <a16:creationId xmlns:a16="http://schemas.microsoft.com/office/drawing/2014/main" id="{7C33AA46-C550-9C7A-59BF-7640236868BE}"/>
              </a:ext>
            </a:extLst>
          </p:cNvPr>
          <p:cNvPicPr>
            <a:picLocks noChangeAspect="1"/>
          </p:cNvPicPr>
          <p:nvPr/>
        </p:nvPicPr>
        <p:blipFill>
          <a:blip r:embed="rId5"/>
          <a:srcRect r="8257" b="6547"/>
          <a:stretch>
            <a:fillRect/>
          </a:stretch>
        </p:blipFill>
        <p:spPr>
          <a:xfrm>
            <a:off x="435806" y="2130156"/>
            <a:ext cx="3305702" cy="823356"/>
          </a:xfrm>
          <a:prstGeom prst="rect">
            <a:avLst/>
          </a:prstGeom>
        </p:spPr>
      </p:pic>
      <p:pic>
        <p:nvPicPr>
          <p:cNvPr id="27" name="Afbeelding 26">
            <a:extLst>
              <a:ext uri="{FF2B5EF4-FFF2-40B4-BE49-F238E27FC236}">
                <a16:creationId xmlns:a16="http://schemas.microsoft.com/office/drawing/2014/main" id="{CD726674-B82C-236B-7E69-B09507BE59B4}"/>
              </a:ext>
            </a:extLst>
          </p:cNvPr>
          <p:cNvPicPr>
            <a:picLocks noChangeAspect="1"/>
          </p:cNvPicPr>
          <p:nvPr/>
        </p:nvPicPr>
        <p:blipFill>
          <a:blip r:embed="rId6"/>
          <a:stretch>
            <a:fillRect/>
          </a:stretch>
        </p:blipFill>
        <p:spPr>
          <a:xfrm>
            <a:off x="579009" y="1520132"/>
            <a:ext cx="1024416" cy="500296"/>
          </a:xfrm>
          <a:prstGeom prst="rect">
            <a:avLst/>
          </a:prstGeom>
        </p:spPr>
      </p:pic>
      <p:pic>
        <p:nvPicPr>
          <p:cNvPr id="28" name="Afbeelding 27">
            <a:extLst>
              <a:ext uri="{FF2B5EF4-FFF2-40B4-BE49-F238E27FC236}">
                <a16:creationId xmlns:a16="http://schemas.microsoft.com/office/drawing/2014/main" id="{6088CD20-BF93-01FC-1BD1-F9FC27EEA783}"/>
              </a:ext>
            </a:extLst>
          </p:cNvPr>
          <p:cNvPicPr>
            <a:picLocks noChangeAspect="1"/>
          </p:cNvPicPr>
          <p:nvPr/>
        </p:nvPicPr>
        <p:blipFill>
          <a:blip r:embed="rId7"/>
          <a:stretch>
            <a:fillRect/>
          </a:stretch>
        </p:blipFill>
        <p:spPr>
          <a:xfrm>
            <a:off x="5486400" y="1887158"/>
            <a:ext cx="1676400" cy="1257300"/>
          </a:xfrm>
          <a:prstGeom prst="rect">
            <a:avLst/>
          </a:prstGeom>
        </p:spPr>
      </p:pic>
      <p:pic>
        <p:nvPicPr>
          <p:cNvPr id="29" name="Afbeelding 28">
            <a:extLst>
              <a:ext uri="{FF2B5EF4-FFF2-40B4-BE49-F238E27FC236}">
                <a16:creationId xmlns:a16="http://schemas.microsoft.com/office/drawing/2014/main" id="{0E445D97-FAA4-137E-18FB-8562AE89CBE4}"/>
              </a:ext>
            </a:extLst>
          </p:cNvPr>
          <p:cNvPicPr>
            <a:picLocks noChangeAspect="1"/>
          </p:cNvPicPr>
          <p:nvPr/>
        </p:nvPicPr>
        <p:blipFill>
          <a:blip r:embed="rId8"/>
          <a:stretch>
            <a:fillRect/>
          </a:stretch>
        </p:blipFill>
        <p:spPr>
          <a:xfrm>
            <a:off x="4322196" y="5817736"/>
            <a:ext cx="998974" cy="998974"/>
          </a:xfrm>
          <a:prstGeom prst="rect">
            <a:avLst/>
          </a:prstGeom>
        </p:spPr>
      </p:pic>
      <p:pic>
        <p:nvPicPr>
          <p:cNvPr id="30" name="Afbeelding 29">
            <a:extLst>
              <a:ext uri="{FF2B5EF4-FFF2-40B4-BE49-F238E27FC236}">
                <a16:creationId xmlns:a16="http://schemas.microsoft.com/office/drawing/2014/main" id="{E9A0BDD8-BD2C-028A-A067-17BD7CF9706B}"/>
              </a:ext>
            </a:extLst>
          </p:cNvPr>
          <p:cNvPicPr>
            <a:picLocks noChangeAspect="1"/>
          </p:cNvPicPr>
          <p:nvPr/>
        </p:nvPicPr>
        <p:blipFill>
          <a:blip r:embed="rId9"/>
          <a:stretch>
            <a:fillRect/>
          </a:stretch>
        </p:blipFill>
        <p:spPr>
          <a:xfrm>
            <a:off x="5475642" y="6008682"/>
            <a:ext cx="579317" cy="579317"/>
          </a:xfrm>
          <a:prstGeom prst="rect">
            <a:avLst/>
          </a:prstGeom>
        </p:spPr>
      </p:pic>
      <p:pic>
        <p:nvPicPr>
          <p:cNvPr id="31" name="Afbeelding 30">
            <a:extLst>
              <a:ext uri="{FF2B5EF4-FFF2-40B4-BE49-F238E27FC236}">
                <a16:creationId xmlns:a16="http://schemas.microsoft.com/office/drawing/2014/main" id="{FA5D1CE0-41F7-15DC-0298-21C2AE99383D}"/>
              </a:ext>
            </a:extLst>
          </p:cNvPr>
          <p:cNvPicPr>
            <a:picLocks noChangeAspect="1"/>
          </p:cNvPicPr>
          <p:nvPr/>
        </p:nvPicPr>
        <p:blipFill>
          <a:blip r:embed="rId10"/>
          <a:stretch>
            <a:fillRect/>
          </a:stretch>
        </p:blipFill>
        <p:spPr>
          <a:xfrm>
            <a:off x="6241705" y="5987225"/>
            <a:ext cx="579317" cy="62222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457200" y="411480"/>
            <a:ext cx="566928" cy="566928"/>
          </a:xfrm>
          <a:prstGeom prst="ellipse">
            <a:avLst/>
          </a:prstGeom>
          <a:solidFill>
            <a:srgbClr val="065A82"/>
          </a:solidFill>
          <a:ln/>
        </p:spPr>
        <p:txBody>
          <a:bodyPr/>
          <a:lstStyle/>
          <a:p>
            <a:endParaRPr lang="nl-NL"/>
          </a:p>
        </p:txBody>
      </p:sp>
      <p:pic>
        <p:nvPicPr>
          <p:cNvPr id="3" name="Image 0" descr="icons/users.png"/>
          <p:cNvPicPr>
            <a:picLocks noChangeAspect="1"/>
          </p:cNvPicPr>
          <p:nvPr/>
        </p:nvPicPr>
        <p:blipFill>
          <a:blip r:embed="rId3"/>
          <a:stretch>
            <a:fillRect/>
          </a:stretch>
        </p:blipFill>
        <p:spPr>
          <a:xfrm>
            <a:off x="593263" y="547543"/>
            <a:ext cx="294803" cy="294803"/>
          </a:xfrm>
          <a:prstGeom prst="rect">
            <a:avLst/>
          </a:prstGeom>
        </p:spPr>
      </p:pic>
      <p:sp>
        <p:nvSpPr>
          <p:cNvPr id="4" name="Text 1"/>
          <p:cNvSpPr/>
          <p:nvPr/>
        </p:nvSpPr>
        <p:spPr>
          <a:xfrm>
            <a:off x="1188720" y="365760"/>
            <a:ext cx="10424160" cy="502920"/>
          </a:xfrm>
          <a:prstGeom prst="rect">
            <a:avLst/>
          </a:prstGeom>
          <a:noFill/>
          <a:ln/>
        </p:spPr>
        <p:txBody>
          <a:bodyPr wrap="square" lIns="0" tIns="0" rIns="0" bIns="0" rtlCol="0" anchor="ctr"/>
          <a:lstStyle/>
          <a:p>
            <a:pPr marL="0" indent="0">
              <a:buNone/>
            </a:pPr>
            <a:r>
              <a:rPr lang="en-US" sz="3000" b="1" dirty="0">
                <a:solidFill>
                  <a:srgbClr val="13293D"/>
                </a:solidFill>
                <a:latin typeface="Cambria" pitchFamily="34" charset="0"/>
                <a:ea typeface="Cambria" pitchFamily="34" charset="-122"/>
                <a:cs typeface="Cambria" pitchFamily="34" charset="-120"/>
              </a:rPr>
              <a:t>Rollen in het project</a:t>
            </a:r>
            <a:endParaRPr lang="en-US" sz="3000" dirty="0"/>
          </a:p>
        </p:txBody>
      </p:sp>
      <p:sp>
        <p:nvSpPr>
          <p:cNvPr id="5" name="Text 2"/>
          <p:cNvSpPr/>
          <p:nvPr/>
        </p:nvSpPr>
        <p:spPr>
          <a:xfrm>
            <a:off x="1188720" y="841248"/>
            <a:ext cx="10424160" cy="320040"/>
          </a:xfrm>
          <a:prstGeom prst="rect">
            <a:avLst/>
          </a:prstGeom>
          <a:noFill/>
          <a:ln/>
        </p:spPr>
        <p:txBody>
          <a:bodyPr wrap="square" lIns="0" tIns="0" rIns="0" bIns="0" rtlCol="0" anchor="ctr"/>
          <a:lstStyle/>
          <a:p>
            <a:pPr marL="0" indent="0">
              <a:buNone/>
            </a:pPr>
            <a:r>
              <a:rPr lang="en-US" sz="1400" i="1" dirty="0">
                <a:solidFill>
                  <a:srgbClr val="4C6B79"/>
                </a:solidFill>
                <a:latin typeface="Calibri" pitchFamily="34" charset="0"/>
                <a:ea typeface="Calibri" pitchFamily="34" charset="-122"/>
                <a:cs typeface="Calibri" pitchFamily="34" charset="-120"/>
              </a:rPr>
              <a:t>Wie doet wat tijdens het traject</a:t>
            </a:r>
            <a:endParaRPr lang="en-US" sz="1400" dirty="0"/>
          </a:p>
        </p:txBody>
      </p:sp>
      <p:sp>
        <p:nvSpPr>
          <p:cNvPr id="6" name="Shape 3"/>
          <p:cNvSpPr/>
          <p:nvPr/>
        </p:nvSpPr>
        <p:spPr>
          <a:xfrm>
            <a:off x="457200" y="1463040"/>
            <a:ext cx="5440680" cy="1920240"/>
          </a:xfrm>
          <a:prstGeom prst="roundRect">
            <a:avLst>
              <a:gd name="adj" fmla="val 4762"/>
            </a:avLst>
          </a:prstGeom>
          <a:solidFill>
            <a:srgbClr val="EAF3F6"/>
          </a:solidFill>
          <a:ln/>
        </p:spPr>
        <p:txBody>
          <a:bodyPr/>
          <a:lstStyle/>
          <a:p>
            <a:endParaRPr lang="nl-NL"/>
          </a:p>
        </p:txBody>
      </p:sp>
      <p:sp>
        <p:nvSpPr>
          <p:cNvPr id="7" name="Shape 4"/>
          <p:cNvSpPr/>
          <p:nvPr/>
        </p:nvSpPr>
        <p:spPr>
          <a:xfrm>
            <a:off x="731520" y="1737360"/>
            <a:ext cx="685800" cy="685800"/>
          </a:xfrm>
          <a:prstGeom prst="ellipse">
            <a:avLst/>
          </a:prstGeom>
          <a:solidFill>
            <a:srgbClr val="1C7293"/>
          </a:solidFill>
          <a:ln/>
        </p:spPr>
        <p:txBody>
          <a:bodyPr/>
          <a:lstStyle/>
          <a:p>
            <a:endParaRPr lang="nl-NL"/>
          </a:p>
        </p:txBody>
      </p:sp>
      <p:pic>
        <p:nvPicPr>
          <p:cNvPr id="8" name="Image 1" descr="icons/users.png"/>
          <p:cNvPicPr>
            <a:picLocks noChangeAspect="1"/>
          </p:cNvPicPr>
          <p:nvPr/>
        </p:nvPicPr>
        <p:blipFill>
          <a:blip r:embed="rId3"/>
          <a:stretch>
            <a:fillRect/>
          </a:stretch>
        </p:blipFill>
        <p:spPr>
          <a:xfrm>
            <a:off x="896112" y="1901952"/>
            <a:ext cx="356616" cy="356616"/>
          </a:xfrm>
          <a:prstGeom prst="rect">
            <a:avLst/>
          </a:prstGeom>
        </p:spPr>
      </p:pic>
      <p:sp>
        <p:nvSpPr>
          <p:cNvPr id="9" name="Text 5"/>
          <p:cNvSpPr/>
          <p:nvPr/>
        </p:nvSpPr>
        <p:spPr>
          <a:xfrm>
            <a:off x="1600200" y="1737360"/>
            <a:ext cx="3931920" cy="365760"/>
          </a:xfrm>
          <a:prstGeom prst="rect">
            <a:avLst/>
          </a:prstGeom>
          <a:noFill/>
          <a:ln/>
        </p:spPr>
        <p:txBody>
          <a:bodyPr wrap="square" lIns="0" tIns="0" rIns="0" bIns="0" rtlCol="0" anchor="ctr"/>
          <a:lstStyle/>
          <a:p>
            <a:pPr marL="0" indent="0">
              <a:buNone/>
            </a:pPr>
            <a:r>
              <a:rPr lang="en-US" sz="1600" b="1" dirty="0">
                <a:solidFill>
                  <a:srgbClr val="13293D"/>
                </a:solidFill>
                <a:latin typeface="Cambria" pitchFamily="34" charset="0"/>
                <a:ea typeface="Cambria" pitchFamily="34" charset="-122"/>
                <a:cs typeface="Cambria" pitchFamily="34" charset="-120"/>
              </a:rPr>
              <a:t>Docent</a:t>
            </a:r>
            <a:endParaRPr lang="en-US" sz="1600" dirty="0"/>
          </a:p>
        </p:txBody>
      </p:sp>
      <p:sp>
        <p:nvSpPr>
          <p:cNvPr id="10" name="Text 6"/>
          <p:cNvSpPr/>
          <p:nvPr/>
        </p:nvSpPr>
        <p:spPr>
          <a:xfrm>
            <a:off x="1600200" y="2121408"/>
            <a:ext cx="4023360" cy="1143000"/>
          </a:xfrm>
          <a:prstGeom prst="rect">
            <a:avLst/>
          </a:prstGeom>
          <a:noFill/>
          <a:ln/>
        </p:spPr>
        <p:txBody>
          <a:bodyPr wrap="square" lIns="0" tIns="0" rIns="0" bIns="0" rtlCol="0" anchor="t"/>
          <a:lstStyle/>
          <a:p>
            <a:pPr marL="0" indent="0">
              <a:lnSpc>
                <a:spcPct val="120000"/>
              </a:lnSpc>
              <a:buNone/>
            </a:pPr>
            <a:r>
              <a:rPr lang="en-US" sz="1200" dirty="0">
                <a:solidFill>
                  <a:srgbClr val="4C6B79"/>
                </a:solidFill>
                <a:latin typeface="Calibri" pitchFamily="34" charset="0"/>
                <a:ea typeface="Calibri" pitchFamily="34" charset="-122"/>
                <a:cs typeface="Calibri" pitchFamily="34" charset="-120"/>
              </a:rPr>
              <a:t>Bepaalt tempo en niveau, begeleidt de groepjes en bewaakt de koppeling met LOB- en PGP-doelen.</a:t>
            </a:r>
            <a:endParaRPr lang="en-US" sz="1200" dirty="0"/>
          </a:p>
        </p:txBody>
      </p:sp>
      <p:sp>
        <p:nvSpPr>
          <p:cNvPr id="11" name="Shape 7"/>
          <p:cNvSpPr/>
          <p:nvPr/>
        </p:nvSpPr>
        <p:spPr>
          <a:xfrm>
            <a:off x="6263640" y="1463040"/>
            <a:ext cx="5440680" cy="1920240"/>
          </a:xfrm>
          <a:prstGeom prst="roundRect">
            <a:avLst>
              <a:gd name="adj" fmla="val 4762"/>
            </a:avLst>
          </a:prstGeom>
          <a:solidFill>
            <a:srgbClr val="EAF3F6"/>
          </a:solidFill>
          <a:ln/>
        </p:spPr>
        <p:txBody>
          <a:bodyPr/>
          <a:lstStyle/>
          <a:p>
            <a:endParaRPr lang="nl-NL"/>
          </a:p>
        </p:txBody>
      </p:sp>
      <p:sp>
        <p:nvSpPr>
          <p:cNvPr id="12" name="Shape 8"/>
          <p:cNvSpPr/>
          <p:nvPr/>
        </p:nvSpPr>
        <p:spPr>
          <a:xfrm>
            <a:off x="6537960" y="1737360"/>
            <a:ext cx="685800" cy="685800"/>
          </a:xfrm>
          <a:prstGeom prst="ellipse">
            <a:avLst/>
          </a:prstGeom>
          <a:solidFill>
            <a:srgbClr val="1C7293"/>
          </a:solidFill>
          <a:ln/>
        </p:spPr>
        <p:txBody>
          <a:bodyPr/>
          <a:lstStyle/>
          <a:p>
            <a:endParaRPr lang="nl-NL"/>
          </a:p>
        </p:txBody>
      </p:sp>
      <p:pic>
        <p:nvPicPr>
          <p:cNvPr id="13" name="Image 2" descr="icons/lightbulb.png"/>
          <p:cNvPicPr>
            <a:picLocks noChangeAspect="1"/>
          </p:cNvPicPr>
          <p:nvPr/>
        </p:nvPicPr>
        <p:blipFill>
          <a:blip r:embed="rId4"/>
          <a:stretch>
            <a:fillRect/>
          </a:stretch>
        </p:blipFill>
        <p:spPr>
          <a:xfrm>
            <a:off x="6702552" y="1901952"/>
            <a:ext cx="356616" cy="356616"/>
          </a:xfrm>
          <a:prstGeom prst="rect">
            <a:avLst/>
          </a:prstGeom>
        </p:spPr>
      </p:pic>
      <p:sp>
        <p:nvSpPr>
          <p:cNvPr id="14" name="Text 9"/>
          <p:cNvSpPr/>
          <p:nvPr/>
        </p:nvSpPr>
        <p:spPr>
          <a:xfrm>
            <a:off x="7406640" y="1737360"/>
            <a:ext cx="3931920" cy="365760"/>
          </a:xfrm>
          <a:prstGeom prst="rect">
            <a:avLst/>
          </a:prstGeom>
          <a:noFill/>
          <a:ln/>
        </p:spPr>
        <p:txBody>
          <a:bodyPr wrap="square" lIns="0" tIns="0" rIns="0" bIns="0" rtlCol="0" anchor="ctr"/>
          <a:lstStyle/>
          <a:p>
            <a:pPr marL="0" indent="0">
              <a:buNone/>
            </a:pPr>
            <a:r>
              <a:rPr lang="en-US" sz="1600" b="1" dirty="0">
                <a:solidFill>
                  <a:srgbClr val="13293D"/>
                </a:solidFill>
                <a:latin typeface="Cambria" pitchFamily="34" charset="0"/>
                <a:ea typeface="Cambria" pitchFamily="34" charset="-122"/>
                <a:cs typeface="Cambria" pitchFamily="34" charset="-120"/>
              </a:rPr>
              <a:t>Leerling</a:t>
            </a:r>
            <a:endParaRPr lang="en-US" sz="1600" dirty="0"/>
          </a:p>
        </p:txBody>
      </p:sp>
      <p:sp>
        <p:nvSpPr>
          <p:cNvPr id="15" name="Text 10"/>
          <p:cNvSpPr/>
          <p:nvPr/>
        </p:nvSpPr>
        <p:spPr>
          <a:xfrm>
            <a:off x="7406640" y="2121408"/>
            <a:ext cx="4023360" cy="1143000"/>
          </a:xfrm>
          <a:prstGeom prst="rect">
            <a:avLst/>
          </a:prstGeom>
          <a:noFill/>
          <a:ln/>
        </p:spPr>
        <p:txBody>
          <a:bodyPr wrap="square" lIns="0" tIns="0" rIns="0" bIns="0" rtlCol="0" anchor="t"/>
          <a:lstStyle/>
          <a:p>
            <a:pPr marL="0" indent="0">
              <a:lnSpc>
                <a:spcPct val="120000"/>
              </a:lnSpc>
              <a:buNone/>
            </a:pPr>
            <a:r>
              <a:rPr lang="en-US" sz="1200" dirty="0">
                <a:solidFill>
                  <a:srgbClr val="4C6B79"/>
                </a:solidFill>
                <a:latin typeface="Calibri" pitchFamily="34" charset="0"/>
                <a:ea typeface="Calibri" pitchFamily="34" charset="-122"/>
                <a:cs typeface="Calibri" pitchFamily="34" charset="-120"/>
              </a:rPr>
              <a:t>Werkt in groepjes door alle fasen heen: van probleemkeuze tot een onderbouwd eindadvies.</a:t>
            </a:r>
            <a:endParaRPr lang="en-US" sz="1200" dirty="0"/>
          </a:p>
        </p:txBody>
      </p:sp>
      <p:sp>
        <p:nvSpPr>
          <p:cNvPr id="16" name="Shape 11"/>
          <p:cNvSpPr/>
          <p:nvPr/>
        </p:nvSpPr>
        <p:spPr>
          <a:xfrm>
            <a:off x="457200" y="3657600"/>
            <a:ext cx="5440680" cy="1920240"/>
          </a:xfrm>
          <a:prstGeom prst="roundRect">
            <a:avLst>
              <a:gd name="adj" fmla="val 4762"/>
            </a:avLst>
          </a:prstGeom>
          <a:solidFill>
            <a:srgbClr val="EAF3F6"/>
          </a:solidFill>
          <a:ln/>
        </p:spPr>
        <p:txBody>
          <a:bodyPr/>
          <a:lstStyle/>
          <a:p>
            <a:endParaRPr lang="nl-NL"/>
          </a:p>
        </p:txBody>
      </p:sp>
      <p:sp>
        <p:nvSpPr>
          <p:cNvPr id="17" name="Shape 12"/>
          <p:cNvSpPr/>
          <p:nvPr/>
        </p:nvSpPr>
        <p:spPr>
          <a:xfrm>
            <a:off x="731520" y="3931920"/>
            <a:ext cx="685800" cy="685800"/>
          </a:xfrm>
          <a:prstGeom prst="ellipse">
            <a:avLst/>
          </a:prstGeom>
          <a:solidFill>
            <a:srgbClr val="1C7293"/>
          </a:solidFill>
          <a:ln/>
        </p:spPr>
        <p:txBody>
          <a:bodyPr/>
          <a:lstStyle/>
          <a:p>
            <a:endParaRPr lang="nl-NL"/>
          </a:p>
        </p:txBody>
      </p:sp>
      <p:pic>
        <p:nvPicPr>
          <p:cNvPr id="18" name="Image 3" descr="icons/industry.png"/>
          <p:cNvPicPr>
            <a:picLocks noChangeAspect="1"/>
          </p:cNvPicPr>
          <p:nvPr/>
        </p:nvPicPr>
        <p:blipFill>
          <a:blip r:embed="rId5"/>
          <a:stretch>
            <a:fillRect/>
          </a:stretch>
        </p:blipFill>
        <p:spPr>
          <a:xfrm>
            <a:off x="896112" y="4096512"/>
            <a:ext cx="356616" cy="356616"/>
          </a:xfrm>
          <a:prstGeom prst="rect">
            <a:avLst/>
          </a:prstGeom>
        </p:spPr>
      </p:pic>
      <p:sp>
        <p:nvSpPr>
          <p:cNvPr id="19" name="Text 13"/>
          <p:cNvSpPr/>
          <p:nvPr/>
        </p:nvSpPr>
        <p:spPr>
          <a:xfrm>
            <a:off x="1600200" y="3931920"/>
            <a:ext cx="3931920" cy="365760"/>
          </a:xfrm>
          <a:prstGeom prst="rect">
            <a:avLst/>
          </a:prstGeom>
          <a:noFill/>
          <a:ln/>
        </p:spPr>
        <p:txBody>
          <a:bodyPr wrap="square" lIns="0" tIns="0" rIns="0" bIns="0" rtlCol="0" anchor="ctr"/>
          <a:lstStyle/>
          <a:p>
            <a:pPr marL="0" indent="0">
              <a:buNone/>
            </a:pPr>
            <a:r>
              <a:rPr lang="en-US" sz="1600" b="1" dirty="0">
                <a:solidFill>
                  <a:srgbClr val="13293D"/>
                </a:solidFill>
                <a:latin typeface="Cambria" pitchFamily="34" charset="0"/>
                <a:ea typeface="Cambria" pitchFamily="34" charset="-122"/>
                <a:cs typeface="Cambria" pitchFamily="34" charset="-120"/>
              </a:rPr>
              <a:t>Opdrachtgever / bedrijf</a:t>
            </a:r>
            <a:endParaRPr lang="en-US" sz="1600" dirty="0"/>
          </a:p>
        </p:txBody>
      </p:sp>
      <p:sp>
        <p:nvSpPr>
          <p:cNvPr id="20" name="Text 14"/>
          <p:cNvSpPr/>
          <p:nvPr/>
        </p:nvSpPr>
        <p:spPr>
          <a:xfrm>
            <a:off x="1600200" y="4315968"/>
            <a:ext cx="4023360" cy="1143000"/>
          </a:xfrm>
          <a:prstGeom prst="rect">
            <a:avLst/>
          </a:prstGeom>
          <a:noFill/>
          <a:ln/>
        </p:spPr>
        <p:txBody>
          <a:bodyPr wrap="square" lIns="0" tIns="0" rIns="0" bIns="0" rtlCol="0" anchor="t"/>
          <a:lstStyle/>
          <a:p>
            <a:pPr marL="0" indent="0">
              <a:lnSpc>
                <a:spcPct val="120000"/>
              </a:lnSpc>
              <a:buNone/>
            </a:pPr>
            <a:r>
              <a:rPr lang="en-US" sz="1200" dirty="0">
                <a:solidFill>
                  <a:srgbClr val="4C6B79"/>
                </a:solidFill>
                <a:latin typeface="Calibri" pitchFamily="34" charset="0"/>
                <a:ea typeface="Calibri" pitchFamily="34" charset="-122"/>
                <a:cs typeface="Calibri" pitchFamily="34" charset="-120"/>
              </a:rPr>
              <a:t>Levert de echte casus, ontvangt tussentijdse vragen en het eindadvies; vaak gekoppeld aan een bedrijfsbezoek.</a:t>
            </a:r>
            <a:endParaRPr lang="en-US" sz="1200" dirty="0"/>
          </a:p>
        </p:txBody>
      </p:sp>
      <p:sp>
        <p:nvSpPr>
          <p:cNvPr id="21" name="Shape 15"/>
          <p:cNvSpPr/>
          <p:nvPr/>
        </p:nvSpPr>
        <p:spPr>
          <a:xfrm>
            <a:off x="6263640" y="3657600"/>
            <a:ext cx="5440680" cy="1920240"/>
          </a:xfrm>
          <a:prstGeom prst="roundRect">
            <a:avLst>
              <a:gd name="adj" fmla="val 4762"/>
            </a:avLst>
          </a:prstGeom>
          <a:solidFill>
            <a:srgbClr val="EAF3F6"/>
          </a:solidFill>
          <a:ln/>
        </p:spPr>
        <p:txBody>
          <a:bodyPr/>
          <a:lstStyle/>
          <a:p>
            <a:endParaRPr lang="nl-NL"/>
          </a:p>
        </p:txBody>
      </p:sp>
      <p:sp>
        <p:nvSpPr>
          <p:cNvPr id="22" name="Shape 16"/>
          <p:cNvSpPr/>
          <p:nvPr/>
        </p:nvSpPr>
        <p:spPr>
          <a:xfrm>
            <a:off x="6537960" y="3931920"/>
            <a:ext cx="685800" cy="685800"/>
          </a:xfrm>
          <a:prstGeom prst="ellipse">
            <a:avLst/>
          </a:prstGeom>
          <a:solidFill>
            <a:srgbClr val="1C7293"/>
          </a:solidFill>
          <a:ln/>
        </p:spPr>
        <p:txBody>
          <a:bodyPr/>
          <a:lstStyle/>
          <a:p>
            <a:endParaRPr lang="nl-NL"/>
          </a:p>
        </p:txBody>
      </p:sp>
      <p:pic>
        <p:nvPicPr>
          <p:cNvPr id="23" name="Image 4" descr="icons/handshake.png"/>
          <p:cNvPicPr>
            <a:picLocks noChangeAspect="1"/>
          </p:cNvPicPr>
          <p:nvPr/>
        </p:nvPicPr>
        <p:blipFill>
          <a:blip r:embed="rId6"/>
          <a:stretch>
            <a:fillRect/>
          </a:stretch>
        </p:blipFill>
        <p:spPr>
          <a:xfrm>
            <a:off x="6702552" y="4096512"/>
            <a:ext cx="356616" cy="356616"/>
          </a:xfrm>
          <a:prstGeom prst="rect">
            <a:avLst/>
          </a:prstGeom>
        </p:spPr>
      </p:pic>
      <p:sp>
        <p:nvSpPr>
          <p:cNvPr id="24" name="Text 17"/>
          <p:cNvSpPr/>
          <p:nvPr/>
        </p:nvSpPr>
        <p:spPr>
          <a:xfrm>
            <a:off x="7406640" y="3931920"/>
            <a:ext cx="3931920" cy="365760"/>
          </a:xfrm>
          <a:prstGeom prst="rect">
            <a:avLst/>
          </a:prstGeom>
          <a:noFill/>
          <a:ln/>
        </p:spPr>
        <p:txBody>
          <a:bodyPr wrap="square" lIns="0" tIns="0" rIns="0" bIns="0" rtlCol="0" anchor="ctr"/>
          <a:lstStyle/>
          <a:p>
            <a:pPr marL="0" indent="0">
              <a:buNone/>
            </a:pPr>
            <a:r>
              <a:rPr lang="en-US" sz="1600" b="1" dirty="0" err="1">
                <a:solidFill>
                  <a:srgbClr val="13293D"/>
                </a:solidFill>
                <a:latin typeface="Cambria" pitchFamily="34" charset="0"/>
                <a:ea typeface="Cambria" pitchFamily="34" charset="-122"/>
                <a:cs typeface="Cambria" pitchFamily="34" charset="-120"/>
              </a:rPr>
              <a:t>Begeleider</a:t>
            </a:r>
            <a:r>
              <a:rPr lang="en-US" sz="1600" b="1" dirty="0">
                <a:solidFill>
                  <a:srgbClr val="13293D"/>
                </a:solidFill>
                <a:latin typeface="Cambria" pitchFamily="34" charset="0"/>
                <a:ea typeface="Cambria" pitchFamily="34" charset="-122"/>
                <a:cs typeface="Cambria" pitchFamily="34" charset="-120"/>
              </a:rPr>
              <a:t> (via </a:t>
            </a:r>
            <a:r>
              <a:rPr lang="en-US" sz="1600" b="1" dirty="0" err="1">
                <a:solidFill>
                  <a:srgbClr val="13293D"/>
                </a:solidFill>
                <a:latin typeface="Cambria" pitchFamily="34" charset="0"/>
                <a:ea typeface="Cambria" pitchFamily="34" charset="-122"/>
                <a:cs typeface="Cambria" pitchFamily="34" charset="-120"/>
              </a:rPr>
              <a:t>Ontdek</a:t>
            </a:r>
            <a:r>
              <a:rPr lang="en-US" sz="1600" b="1" dirty="0">
                <a:solidFill>
                  <a:srgbClr val="13293D"/>
                </a:solidFill>
                <a:latin typeface="Cambria" pitchFamily="34" charset="0"/>
                <a:ea typeface="Cambria" pitchFamily="34" charset="-122"/>
                <a:cs typeface="Cambria" pitchFamily="34" charset="-120"/>
              </a:rPr>
              <a:t> de </a:t>
            </a:r>
            <a:r>
              <a:rPr lang="en-US" sz="1600" b="1" dirty="0" err="1">
                <a:solidFill>
                  <a:srgbClr val="13293D"/>
                </a:solidFill>
                <a:latin typeface="Cambria" pitchFamily="34" charset="0"/>
                <a:ea typeface="Cambria" pitchFamily="34" charset="-122"/>
                <a:cs typeface="Cambria" pitchFamily="34" charset="-120"/>
              </a:rPr>
              <a:t>Keten</a:t>
            </a:r>
            <a:r>
              <a:rPr lang="en-US" sz="1600" b="1" dirty="0">
                <a:solidFill>
                  <a:srgbClr val="13293D"/>
                </a:solidFill>
                <a:latin typeface="Cambria" pitchFamily="34" charset="0"/>
                <a:ea typeface="Cambria" pitchFamily="34" charset="-122"/>
                <a:cs typeface="Cambria" pitchFamily="34" charset="-120"/>
              </a:rPr>
              <a:t>)</a:t>
            </a:r>
            <a:endParaRPr lang="en-US" sz="1600" dirty="0"/>
          </a:p>
        </p:txBody>
      </p:sp>
      <p:sp>
        <p:nvSpPr>
          <p:cNvPr id="25" name="Text 18"/>
          <p:cNvSpPr/>
          <p:nvPr/>
        </p:nvSpPr>
        <p:spPr>
          <a:xfrm>
            <a:off x="7406640" y="4315968"/>
            <a:ext cx="4023360" cy="1143000"/>
          </a:xfrm>
          <a:prstGeom prst="rect">
            <a:avLst/>
          </a:prstGeom>
          <a:noFill/>
          <a:ln/>
        </p:spPr>
        <p:txBody>
          <a:bodyPr wrap="square" lIns="0" tIns="0" rIns="0" bIns="0" rtlCol="0" anchor="t"/>
          <a:lstStyle/>
          <a:p>
            <a:pPr marL="0" indent="0">
              <a:lnSpc>
                <a:spcPct val="120000"/>
              </a:lnSpc>
              <a:buNone/>
            </a:pPr>
            <a:r>
              <a:rPr lang="en-US" sz="1200" dirty="0">
                <a:solidFill>
                  <a:srgbClr val="4C6B79"/>
                </a:solidFill>
                <a:latin typeface="Calibri" pitchFamily="34" charset="0"/>
                <a:ea typeface="Calibri" pitchFamily="34" charset="-122"/>
                <a:cs typeface="Calibri" pitchFamily="34" charset="-120"/>
              </a:rPr>
              <a:t>Ondersteunt bij pitches, tussentijdse feedback en het bedrijvennetwerk.</a:t>
            </a:r>
            <a:endParaRPr lang="en-US" sz="1200" dirty="0"/>
          </a:p>
        </p:txBody>
      </p:sp>
      <p:sp>
        <p:nvSpPr>
          <p:cNvPr id="26" name="Text 19"/>
          <p:cNvSpPr/>
          <p:nvPr/>
        </p:nvSpPr>
        <p:spPr>
          <a:xfrm>
            <a:off x="457200" y="6519672"/>
            <a:ext cx="7315200" cy="274320"/>
          </a:xfrm>
          <a:prstGeom prst="rect">
            <a:avLst/>
          </a:prstGeom>
          <a:noFill/>
          <a:ln/>
        </p:spPr>
        <p:txBody>
          <a:bodyPr wrap="square" lIns="0" tIns="0" rIns="0" bIns="0" rtlCol="0" anchor="ctr"/>
          <a:lstStyle/>
          <a:p>
            <a:pPr marL="0" indent="0">
              <a:buNone/>
            </a:pPr>
            <a:r>
              <a:rPr lang="en-US" sz="1000" dirty="0">
                <a:solidFill>
                  <a:srgbClr val="4C6B79"/>
                </a:solidFill>
                <a:latin typeface="Calibri" pitchFamily="34" charset="0"/>
                <a:ea typeface="Calibri" pitchFamily="34" charset="-122"/>
                <a:cs typeface="Calibri" pitchFamily="34" charset="-120"/>
              </a:rPr>
              <a:t>3 · Rollen</a:t>
            </a:r>
            <a:endParaRPr lang="en-US" sz="1000" dirty="0"/>
          </a:p>
        </p:txBody>
      </p:sp>
      <p:sp>
        <p:nvSpPr>
          <p:cNvPr id="27" name="Text 20"/>
          <p:cNvSpPr/>
          <p:nvPr/>
        </p:nvSpPr>
        <p:spPr>
          <a:xfrm>
            <a:off x="7772400" y="6519672"/>
            <a:ext cx="3959352" cy="274320"/>
          </a:xfrm>
          <a:prstGeom prst="rect">
            <a:avLst/>
          </a:prstGeom>
          <a:noFill/>
          <a:ln/>
        </p:spPr>
        <p:txBody>
          <a:bodyPr wrap="square" lIns="0" tIns="0" rIns="0" bIns="0" rtlCol="0" anchor="ctr"/>
          <a:lstStyle/>
          <a:p>
            <a:pPr marL="0" indent="0" algn="r">
              <a:buNone/>
            </a:pPr>
            <a:r>
              <a:rPr lang="en-US" sz="1000" dirty="0">
                <a:solidFill>
                  <a:srgbClr val="4C6B79"/>
                </a:solidFill>
                <a:latin typeface="Calibri" pitchFamily="34" charset="0"/>
                <a:ea typeface="Calibri" pitchFamily="34" charset="-122"/>
                <a:cs typeface="Calibri" pitchFamily="34" charset="-120"/>
              </a:rPr>
              <a:t>Ontdek de Keten van Water — Uitvoeringsplan</a:t>
            </a:r>
            <a:endParaRPr lang="en-US" sz="1000" dirty="0"/>
          </a:p>
        </p:txBody>
      </p:sp>
      <p:pic>
        <p:nvPicPr>
          <p:cNvPr id="28" name="Afbeelding 27">
            <a:extLst>
              <a:ext uri="{FF2B5EF4-FFF2-40B4-BE49-F238E27FC236}">
                <a16:creationId xmlns:a16="http://schemas.microsoft.com/office/drawing/2014/main" id="{50AF71A6-D51E-1FD0-CF5D-73C11BDBDE90}"/>
              </a:ext>
            </a:extLst>
          </p:cNvPr>
          <p:cNvPicPr>
            <a:picLocks noChangeAspect="1"/>
          </p:cNvPicPr>
          <p:nvPr/>
        </p:nvPicPr>
        <p:blipFill>
          <a:blip r:embed="rId7"/>
          <a:stretch>
            <a:fillRect/>
          </a:stretch>
        </p:blipFill>
        <p:spPr>
          <a:xfrm>
            <a:off x="4322196" y="5817736"/>
            <a:ext cx="998974" cy="998974"/>
          </a:xfrm>
          <a:prstGeom prst="rect">
            <a:avLst/>
          </a:prstGeom>
        </p:spPr>
      </p:pic>
      <p:pic>
        <p:nvPicPr>
          <p:cNvPr id="29" name="Afbeelding 28">
            <a:extLst>
              <a:ext uri="{FF2B5EF4-FFF2-40B4-BE49-F238E27FC236}">
                <a16:creationId xmlns:a16="http://schemas.microsoft.com/office/drawing/2014/main" id="{CD6D8347-489B-0749-8CD9-95820950F1FB}"/>
              </a:ext>
            </a:extLst>
          </p:cNvPr>
          <p:cNvPicPr>
            <a:picLocks noChangeAspect="1"/>
          </p:cNvPicPr>
          <p:nvPr/>
        </p:nvPicPr>
        <p:blipFill>
          <a:blip r:embed="rId8"/>
          <a:stretch>
            <a:fillRect/>
          </a:stretch>
        </p:blipFill>
        <p:spPr>
          <a:xfrm>
            <a:off x="5475642" y="6008682"/>
            <a:ext cx="579317" cy="579317"/>
          </a:xfrm>
          <a:prstGeom prst="rect">
            <a:avLst/>
          </a:prstGeom>
        </p:spPr>
      </p:pic>
      <p:pic>
        <p:nvPicPr>
          <p:cNvPr id="30" name="Afbeelding 29">
            <a:extLst>
              <a:ext uri="{FF2B5EF4-FFF2-40B4-BE49-F238E27FC236}">
                <a16:creationId xmlns:a16="http://schemas.microsoft.com/office/drawing/2014/main" id="{0A397D13-4703-79FF-4D27-C5D5B973389A}"/>
              </a:ext>
            </a:extLst>
          </p:cNvPr>
          <p:cNvPicPr>
            <a:picLocks noChangeAspect="1"/>
          </p:cNvPicPr>
          <p:nvPr/>
        </p:nvPicPr>
        <p:blipFill>
          <a:blip r:embed="rId9"/>
          <a:stretch>
            <a:fillRect/>
          </a:stretch>
        </p:blipFill>
        <p:spPr>
          <a:xfrm>
            <a:off x="6241705" y="5987225"/>
            <a:ext cx="579317" cy="62222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457200" y="411480"/>
            <a:ext cx="566928" cy="566928"/>
          </a:xfrm>
          <a:prstGeom prst="ellipse">
            <a:avLst/>
          </a:prstGeom>
          <a:solidFill>
            <a:srgbClr val="065A82"/>
          </a:solidFill>
          <a:ln/>
        </p:spPr>
        <p:txBody>
          <a:bodyPr/>
          <a:lstStyle/>
          <a:p>
            <a:endParaRPr lang="nl-NL"/>
          </a:p>
        </p:txBody>
      </p:sp>
      <p:pic>
        <p:nvPicPr>
          <p:cNvPr id="3" name="Image 0" descr="icons/route.png"/>
          <p:cNvPicPr>
            <a:picLocks noChangeAspect="1"/>
          </p:cNvPicPr>
          <p:nvPr/>
        </p:nvPicPr>
        <p:blipFill>
          <a:blip r:embed="rId3"/>
          <a:stretch>
            <a:fillRect/>
          </a:stretch>
        </p:blipFill>
        <p:spPr>
          <a:xfrm>
            <a:off x="593263" y="547543"/>
            <a:ext cx="294803" cy="294803"/>
          </a:xfrm>
          <a:prstGeom prst="rect">
            <a:avLst/>
          </a:prstGeom>
        </p:spPr>
      </p:pic>
      <p:sp>
        <p:nvSpPr>
          <p:cNvPr id="4" name="Text 1"/>
          <p:cNvSpPr/>
          <p:nvPr/>
        </p:nvSpPr>
        <p:spPr>
          <a:xfrm>
            <a:off x="1188720" y="365760"/>
            <a:ext cx="10424160" cy="502920"/>
          </a:xfrm>
          <a:prstGeom prst="rect">
            <a:avLst/>
          </a:prstGeom>
          <a:noFill/>
          <a:ln/>
        </p:spPr>
        <p:txBody>
          <a:bodyPr wrap="square" lIns="0" tIns="0" rIns="0" bIns="0" rtlCol="0" anchor="ctr"/>
          <a:lstStyle/>
          <a:p>
            <a:pPr marL="0" indent="0">
              <a:buNone/>
            </a:pPr>
            <a:r>
              <a:rPr lang="en-US" sz="3000" b="1" dirty="0">
                <a:solidFill>
                  <a:srgbClr val="13293D"/>
                </a:solidFill>
                <a:latin typeface="Cambria" pitchFamily="34" charset="0"/>
                <a:ea typeface="Cambria" pitchFamily="34" charset="-122"/>
                <a:cs typeface="Cambria" pitchFamily="34" charset="-120"/>
              </a:rPr>
              <a:t>De opzet: het 5-blokkenmodel</a:t>
            </a:r>
            <a:endParaRPr lang="en-US" sz="3000" dirty="0"/>
          </a:p>
        </p:txBody>
      </p:sp>
      <p:sp>
        <p:nvSpPr>
          <p:cNvPr id="5" name="Text 2"/>
          <p:cNvSpPr/>
          <p:nvPr/>
        </p:nvSpPr>
        <p:spPr>
          <a:xfrm>
            <a:off x="1188720" y="841248"/>
            <a:ext cx="10424160" cy="320040"/>
          </a:xfrm>
          <a:prstGeom prst="rect">
            <a:avLst/>
          </a:prstGeom>
          <a:noFill/>
          <a:ln/>
        </p:spPr>
        <p:txBody>
          <a:bodyPr wrap="square" lIns="0" tIns="0" rIns="0" bIns="0" rtlCol="0" anchor="ctr"/>
          <a:lstStyle/>
          <a:p>
            <a:pPr marL="0" indent="0">
              <a:buNone/>
            </a:pPr>
            <a:r>
              <a:rPr lang="en-US" sz="1400" i="1" dirty="0">
                <a:solidFill>
                  <a:srgbClr val="4C6B79"/>
                </a:solidFill>
                <a:latin typeface="Calibri" pitchFamily="34" charset="0"/>
                <a:ea typeface="Calibri" pitchFamily="34" charset="-122"/>
                <a:cs typeface="Calibri" pitchFamily="34" charset="-120"/>
              </a:rPr>
              <a:t>Het landelijke Ontdek de Keten-kader waarop dit traject is gebaseerd</a:t>
            </a:r>
            <a:endParaRPr lang="en-US" sz="1400" dirty="0"/>
          </a:p>
        </p:txBody>
      </p:sp>
      <p:sp>
        <p:nvSpPr>
          <p:cNvPr id="6" name="Shape 3"/>
          <p:cNvSpPr/>
          <p:nvPr/>
        </p:nvSpPr>
        <p:spPr>
          <a:xfrm>
            <a:off x="2468880" y="2468880"/>
            <a:ext cx="320040" cy="54864"/>
          </a:xfrm>
          <a:prstGeom prst="rect">
            <a:avLst/>
          </a:prstGeom>
          <a:solidFill>
            <a:srgbClr val="1C7293"/>
          </a:solidFill>
          <a:ln/>
        </p:spPr>
        <p:txBody>
          <a:bodyPr/>
          <a:lstStyle/>
          <a:p>
            <a:endParaRPr lang="nl-NL"/>
          </a:p>
        </p:txBody>
      </p:sp>
      <p:sp>
        <p:nvSpPr>
          <p:cNvPr id="7" name="Shape 4"/>
          <p:cNvSpPr/>
          <p:nvPr/>
        </p:nvSpPr>
        <p:spPr>
          <a:xfrm>
            <a:off x="982980" y="1965960"/>
            <a:ext cx="1005840" cy="1005840"/>
          </a:xfrm>
          <a:prstGeom prst="ellipse">
            <a:avLst/>
          </a:prstGeom>
          <a:solidFill>
            <a:srgbClr val="065A82"/>
          </a:solidFill>
          <a:ln/>
        </p:spPr>
        <p:txBody>
          <a:bodyPr/>
          <a:lstStyle/>
          <a:p>
            <a:endParaRPr lang="nl-NL"/>
          </a:p>
        </p:txBody>
      </p:sp>
      <p:pic>
        <p:nvPicPr>
          <p:cNvPr id="8" name="Image 1" descr="icons/search.png"/>
          <p:cNvPicPr>
            <a:picLocks noChangeAspect="1"/>
          </p:cNvPicPr>
          <p:nvPr/>
        </p:nvPicPr>
        <p:blipFill>
          <a:blip r:embed="rId4"/>
          <a:stretch>
            <a:fillRect/>
          </a:stretch>
        </p:blipFill>
        <p:spPr>
          <a:xfrm>
            <a:off x="1224382" y="2207362"/>
            <a:ext cx="523037" cy="523037"/>
          </a:xfrm>
          <a:prstGeom prst="rect">
            <a:avLst/>
          </a:prstGeom>
        </p:spPr>
      </p:pic>
      <p:sp>
        <p:nvSpPr>
          <p:cNvPr id="9" name="Text 5"/>
          <p:cNvSpPr/>
          <p:nvPr/>
        </p:nvSpPr>
        <p:spPr>
          <a:xfrm>
            <a:off x="1623060" y="1856232"/>
            <a:ext cx="365760" cy="365760"/>
          </a:xfrm>
          <a:prstGeom prst="rect">
            <a:avLst/>
          </a:prstGeom>
          <a:solidFill>
            <a:srgbClr val="02C39A"/>
          </a:solidFill>
          <a:ln/>
        </p:spPr>
        <p:txBody>
          <a:bodyPr wrap="square" lIns="0" tIns="0" rIns="0" bIns="0" rtlCol="0" anchor="ctr"/>
          <a:lstStyle/>
          <a:p>
            <a:pPr marL="0" indent="0" algn="ctr">
              <a:buNone/>
            </a:pPr>
            <a:r>
              <a:rPr lang="en-US" sz="1300" b="1" dirty="0">
                <a:solidFill>
                  <a:srgbClr val="FFFFFF"/>
                </a:solidFill>
                <a:latin typeface="Cambria" pitchFamily="34" charset="0"/>
                <a:ea typeface="Cambria" pitchFamily="34" charset="-122"/>
                <a:cs typeface="Cambria" pitchFamily="34" charset="-120"/>
              </a:rPr>
              <a:t>1</a:t>
            </a:r>
            <a:endParaRPr lang="en-US" sz="1300" dirty="0"/>
          </a:p>
        </p:txBody>
      </p:sp>
      <p:sp>
        <p:nvSpPr>
          <p:cNvPr id="10" name="Text 6"/>
          <p:cNvSpPr/>
          <p:nvPr/>
        </p:nvSpPr>
        <p:spPr>
          <a:xfrm>
            <a:off x="502920" y="3154680"/>
            <a:ext cx="1965960" cy="365760"/>
          </a:xfrm>
          <a:prstGeom prst="rect">
            <a:avLst/>
          </a:prstGeom>
          <a:noFill/>
          <a:ln/>
        </p:spPr>
        <p:txBody>
          <a:bodyPr wrap="square" lIns="0" tIns="0" rIns="0" bIns="0" rtlCol="0" anchor="ctr"/>
          <a:lstStyle/>
          <a:p>
            <a:pPr marL="0" indent="0" algn="ctr">
              <a:buNone/>
            </a:pPr>
            <a:r>
              <a:rPr lang="en-US" sz="1500" b="1" dirty="0">
                <a:solidFill>
                  <a:srgbClr val="13293D"/>
                </a:solidFill>
                <a:latin typeface="Cambria" pitchFamily="34" charset="0"/>
                <a:ea typeface="Cambria" pitchFamily="34" charset="-122"/>
                <a:cs typeface="Cambria" pitchFamily="34" charset="-120"/>
              </a:rPr>
              <a:t>Ontdekken</a:t>
            </a:r>
            <a:endParaRPr lang="en-US" sz="1500" dirty="0"/>
          </a:p>
        </p:txBody>
      </p:sp>
      <p:sp>
        <p:nvSpPr>
          <p:cNvPr id="11" name="Text 7"/>
          <p:cNvSpPr/>
          <p:nvPr/>
        </p:nvSpPr>
        <p:spPr>
          <a:xfrm>
            <a:off x="502920" y="3538728"/>
            <a:ext cx="1965960" cy="640080"/>
          </a:xfrm>
          <a:prstGeom prst="rect">
            <a:avLst/>
          </a:prstGeom>
          <a:noFill/>
          <a:ln/>
        </p:spPr>
        <p:txBody>
          <a:bodyPr wrap="square" lIns="0" tIns="0" rIns="0" bIns="0" rtlCol="0" anchor="ctr"/>
          <a:lstStyle/>
          <a:p>
            <a:pPr marL="0" indent="0" algn="ctr">
              <a:lnSpc>
                <a:spcPct val="115000"/>
              </a:lnSpc>
              <a:buNone/>
            </a:pPr>
            <a:r>
              <a:rPr lang="en-US" sz="1100" dirty="0">
                <a:solidFill>
                  <a:srgbClr val="4C6B79"/>
                </a:solidFill>
                <a:latin typeface="Calibri" pitchFamily="34" charset="0"/>
                <a:ea typeface="Calibri" pitchFamily="34" charset="-122"/>
                <a:cs typeface="Calibri" pitchFamily="34" charset="-120"/>
              </a:rPr>
              <a:t>Probleem kiezen,</a:t>
            </a:r>
            <a:endParaRPr lang="en-US" sz="1100" dirty="0"/>
          </a:p>
          <a:p>
            <a:pPr marL="0" indent="0" algn="ctr">
              <a:lnSpc>
                <a:spcPct val="115000"/>
              </a:lnSpc>
              <a:buNone/>
            </a:pPr>
            <a:r>
              <a:rPr lang="en-US" sz="1100" dirty="0">
                <a:solidFill>
                  <a:srgbClr val="4C6B79"/>
                </a:solidFill>
                <a:latin typeface="Calibri" pitchFamily="34" charset="0"/>
                <a:ea typeface="Calibri" pitchFamily="34" charset="-122"/>
                <a:cs typeface="Calibri" pitchFamily="34" charset="-120"/>
              </a:rPr>
              <a:t>Start Smart invullen</a:t>
            </a:r>
            <a:endParaRPr lang="en-US" sz="1100" dirty="0"/>
          </a:p>
        </p:txBody>
      </p:sp>
      <p:sp>
        <p:nvSpPr>
          <p:cNvPr id="12" name="Shape 8"/>
          <p:cNvSpPr/>
          <p:nvPr/>
        </p:nvSpPr>
        <p:spPr>
          <a:xfrm>
            <a:off x="4754880" y="2468880"/>
            <a:ext cx="320040" cy="54864"/>
          </a:xfrm>
          <a:prstGeom prst="rect">
            <a:avLst/>
          </a:prstGeom>
          <a:solidFill>
            <a:srgbClr val="1C7293"/>
          </a:solidFill>
          <a:ln/>
        </p:spPr>
        <p:txBody>
          <a:bodyPr/>
          <a:lstStyle/>
          <a:p>
            <a:endParaRPr lang="nl-NL"/>
          </a:p>
        </p:txBody>
      </p:sp>
      <p:sp>
        <p:nvSpPr>
          <p:cNvPr id="13" name="Shape 9"/>
          <p:cNvSpPr/>
          <p:nvPr/>
        </p:nvSpPr>
        <p:spPr>
          <a:xfrm>
            <a:off x="3268980" y="1965960"/>
            <a:ext cx="1005840" cy="1005840"/>
          </a:xfrm>
          <a:prstGeom prst="ellipse">
            <a:avLst/>
          </a:prstGeom>
          <a:solidFill>
            <a:srgbClr val="1C7293"/>
          </a:solidFill>
          <a:ln/>
        </p:spPr>
        <p:txBody>
          <a:bodyPr/>
          <a:lstStyle/>
          <a:p>
            <a:endParaRPr lang="nl-NL"/>
          </a:p>
        </p:txBody>
      </p:sp>
      <p:pic>
        <p:nvPicPr>
          <p:cNvPr id="14" name="Image 2" descr="icons/microscope.png"/>
          <p:cNvPicPr>
            <a:picLocks noChangeAspect="1"/>
          </p:cNvPicPr>
          <p:nvPr/>
        </p:nvPicPr>
        <p:blipFill>
          <a:blip r:embed="rId5"/>
          <a:stretch>
            <a:fillRect/>
          </a:stretch>
        </p:blipFill>
        <p:spPr>
          <a:xfrm>
            <a:off x="3510382" y="2207362"/>
            <a:ext cx="523037" cy="523037"/>
          </a:xfrm>
          <a:prstGeom prst="rect">
            <a:avLst/>
          </a:prstGeom>
        </p:spPr>
      </p:pic>
      <p:sp>
        <p:nvSpPr>
          <p:cNvPr id="15" name="Text 10"/>
          <p:cNvSpPr/>
          <p:nvPr/>
        </p:nvSpPr>
        <p:spPr>
          <a:xfrm>
            <a:off x="3909060" y="1856232"/>
            <a:ext cx="365760" cy="365760"/>
          </a:xfrm>
          <a:prstGeom prst="rect">
            <a:avLst/>
          </a:prstGeom>
          <a:solidFill>
            <a:srgbClr val="02C39A"/>
          </a:solidFill>
          <a:ln/>
        </p:spPr>
        <p:txBody>
          <a:bodyPr wrap="square" lIns="0" tIns="0" rIns="0" bIns="0" rtlCol="0" anchor="ctr"/>
          <a:lstStyle/>
          <a:p>
            <a:pPr marL="0" indent="0" algn="ctr">
              <a:buNone/>
            </a:pPr>
            <a:r>
              <a:rPr lang="en-US" sz="1300" b="1" dirty="0">
                <a:solidFill>
                  <a:srgbClr val="FFFFFF"/>
                </a:solidFill>
                <a:latin typeface="Cambria" pitchFamily="34" charset="0"/>
                <a:ea typeface="Cambria" pitchFamily="34" charset="-122"/>
                <a:cs typeface="Cambria" pitchFamily="34" charset="-120"/>
              </a:rPr>
              <a:t>2</a:t>
            </a:r>
            <a:endParaRPr lang="en-US" sz="1300" dirty="0"/>
          </a:p>
        </p:txBody>
      </p:sp>
      <p:sp>
        <p:nvSpPr>
          <p:cNvPr id="16" name="Text 11"/>
          <p:cNvSpPr/>
          <p:nvPr/>
        </p:nvSpPr>
        <p:spPr>
          <a:xfrm>
            <a:off x="2788920" y="3154680"/>
            <a:ext cx="1965960" cy="365760"/>
          </a:xfrm>
          <a:prstGeom prst="rect">
            <a:avLst/>
          </a:prstGeom>
          <a:noFill/>
          <a:ln/>
        </p:spPr>
        <p:txBody>
          <a:bodyPr wrap="square" lIns="0" tIns="0" rIns="0" bIns="0" rtlCol="0" anchor="ctr"/>
          <a:lstStyle/>
          <a:p>
            <a:pPr marL="0" indent="0" algn="ctr">
              <a:buNone/>
            </a:pPr>
            <a:r>
              <a:rPr lang="en-US" sz="1500" b="1" dirty="0">
                <a:solidFill>
                  <a:srgbClr val="13293D"/>
                </a:solidFill>
                <a:latin typeface="Cambria" pitchFamily="34" charset="0"/>
                <a:ea typeface="Cambria" pitchFamily="34" charset="-122"/>
                <a:cs typeface="Cambria" pitchFamily="34" charset="-120"/>
              </a:rPr>
              <a:t>Onderzoeken</a:t>
            </a:r>
            <a:endParaRPr lang="en-US" sz="1500" dirty="0"/>
          </a:p>
        </p:txBody>
      </p:sp>
      <p:sp>
        <p:nvSpPr>
          <p:cNvPr id="17" name="Text 12"/>
          <p:cNvSpPr/>
          <p:nvPr/>
        </p:nvSpPr>
        <p:spPr>
          <a:xfrm>
            <a:off x="2788920" y="3538728"/>
            <a:ext cx="1965960" cy="640080"/>
          </a:xfrm>
          <a:prstGeom prst="rect">
            <a:avLst/>
          </a:prstGeom>
          <a:noFill/>
          <a:ln/>
        </p:spPr>
        <p:txBody>
          <a:bodyPr wrap="square" lIns="0" tIns="0" rIns="0" bIns="0" rtlCol="0" anchor="ctr"/>
          <a:lstStyle/>
          <a:p>
            <a:pPr marL="0" indent="0" algn="ctr">
              <a:lnSpc>
                <a:spcPct val="115000"/>
              </a:lnSpc>
              <a:buNone/>
            </a:pPr>
            <a:r>
              <a:rPr lang="en-US" sz="1100" dirty="0">
                <a:solidFill>
                  <a:srgbClr val="4C6B79"/>
                </a:solidFill>
                <a:latin typeface="Calibri" pitchFamily="34" charset="0"/>
                <a:ea typeface="Calibri" pitchFamily="34" charset="-122"/>
                <a:cs typeface="Calibri" pitchFamily="34" charset="-120"/>
              </a:rPr>
              <a:t>Desk- en</a:t>
            </a:r>
            <a:endParaRPr lang="en-US" sz="1100" dirty="0"/>
          </a:p>
          <a:p>
            <a:pPr marL="0" indent="0" algn="ctr">
              <a:lnSpc>
                <a:spcPct val="115000"/>
              </a:lnSpc>
              <a:buNone/>
            </a:pPr>
            <a:r>
              <a:rPr lang="en-US" sz="1100" dirty="0">
                <a:solidFill>
                  <a:srgbClr val="4C6B79"/>
                </a:solidFill>
                <a:latin typeface="Calibri" pitchFamily="34" charset="0"/>
                <a:ea typeface="Calibri" pitchFamily="34" charset="-122"/>
                <a:cs typeface="Calibri" pitchFamily="34" charset="-120"/>
              </a:rPr>
              <a:t>fieldresearch</a:t>
            </a:r>
            <a:endParaRPr lang="en-US" sz="1100" dirty="0"/>
          </a:p>
        </p:txBody>
      </p:sp>
      <p:sp>
        <p:nvSpPr>
          <p:cNvPr id="18" name="Shape 13"/>
          <p:cNvSpPr/>
          <p:nvPr/>
        </p:nvSpPr>
        <p:spPr>
          <a:xfrm>
            <a:off x="7040880" y="2468880"/>
            <a:ext cx="320040" cy="54864"/>
          </a:xfrm>
          <a:prstGeom prst="rect">
            <a:avLst/>
          </a:prstGeom>
          <a:solidFill>
            <a:srgbClr val="1C7293"/>
          </a:solidFill>
          <a:ln/>
        </p:spPr>
        <p:txBody>
          <a:bodyPr/>
          <a:lstStyle/>
          <a:p>
            <a:endParaRPr lang="nl-NL"/>
          </a:p>
        </p:txBody>
      </p:sp>
      <p:sp>
        <p:nvSpPr>
          <p:cNvPr id="19" name="Shape 14"/>
          <p:cNvSpPr/>
          <p:nvPr/>
        </p:nvSpPr>
        <p:spPr>
          <a:xfrm>
            <a:off x="5554980" y="1965960"/>
            <a:ext cx="1005840" cy="1005840"/>
          </a:xfrm>
          <a:prstGeom prst="ellipse">
            <a:avLst/>
          </a:prstGeom>
          <a:solidFill>
            <a:srgbClr val="065A82"/>
          </a:solidFill>
          <a:ln/>
        </p:spPr>
        <p:txBody>
          <a:bodyPr/>
          <a:lstStyle/>
          <a:p>
            <a:endParaRPr lang="nl-NL"/>
          </a:p>
        </p:txBody>
      </p:sp>
      <p:pic>
        <p:nvPicPr>
          <p:cNvPr id="20" name="Image 3" descr="icons/fish.png"/>
          <p:cNvPicPr>
            <a:picLocks noChangeAspect="1"/>
          </p:cNvPicPr>
          <p:nvPr/>
        </p:nvPicPr>
        <p:blipFill>
          <a:blip r:embed="rId6"/>
          <a:stretch>
            <a:fillRect/>
          </a:stretch>
        </p:blipFill>
        <p:spPr>
          <a:xfrm>
            <a:off x="5796382" y="2207362"/>
            <a:ext cx="523037" cy="523037"/>
          </a:xfrm>
          <a:prstGeom prst="rect">
            <a:avLst/>
          </a:prstGeom>
        </p:spPr>
      </p:pic>
      <p:sp>
        <p:nvSpPr>
          <p:cNvPr id="21" name="Text 15"/>
          <p:cNvSpPr/>
          <p:nvPr/>
        </p:nvSpPr>
        <p:spPr>
          <a:xfrm>
            <a:off x="6195060" y="1856232"/>
            <a:ext cx="365760" cy="365760"/>
          </a:xfrm>
          <a:prstGeom prst="rect">
            <a:avLst/>
          </a:prstGeom>
          <a:solidFill>
            <a:srgbClr val="02C39A"/>
          </a:solidFill>
          <a:ln/>
        </p:spPr>
        <p:txBody>
          <a:bodyPr wrap="square" lIns="0" tIns="0" rIns="0" bIns="0" rtlCol="0" anchor="ctr"/>
          <a:lstStyle/>
          <a:p>
            <a:pPr marL="0" indent="0" algn="ctr">
              <a:buNone/>
            </a:pPr>
            <a:r>
              <a:rPr lang="en-US" sz="1300" b="1" dirty="0">
                <a:solidFill>
                  <a:srgbClr val="FFFFFF"/>
                </a:solidFill>
                <a:latin typeface="Cambria" pitchFamily="34" charset="0"/>
                <a:ea typeface="Cambria" pitchFamily="34" charset="-122"/>
                <a:cs typeface="Cambria" pitchFamily="34" charset="-120"/>
              </a:rPr>
              <a:t>3</a:t>
            </a:r>
            <a:endParaRPr lang="en-US" sz="1300" dirty="0"/>
          </a:p>
        </p:txBody>
      </p:sp>
      <p:sp>
        <p:nvSpPr>
          <p:cNvPr id="22" name="Text 16"/>
          <p:cNvSpPr/>
          <p:nvPr/>
        </p:nvSpPr>
        <p:spPr>
          <a:xfrm>
            <a:off x="5074920" y="3154680"/>
            <a:ext cx="1965960" cy="365760"/>
          </a:xfrm>
          <a:prstGeom prst="rect">
            <a:avLst/>
          </a:prstGeom>
          <a:noFill/>
          <a:ln/>
        </p:spPr>
        <p:txBody>
          <a:bodyPr wrap="square" lIns="0" tIns="0" rIns="0" bIns="0" rtlCol="0" anchor="ctr"/>
          <a:lstStyle/>
          <a:p>
            <a:pPr marL="0" indent="0" algn="ctr">
              <a:buNone/>
            </a:pPr>
            <a:r>
              <a:rPr lang="en-US" sz="1500" b="1" dirty="0">
                <a:solidFill>
                  <a:srgbClr val="13293D"/>
                </a:solidFill>
                <a:latin typeface="Cambria" pitchFamily="34" charset="0"/>
                <a:ea typeface="Cambria" pitchFamily="34" charset="-122"/>
                <a:cs typeface="Cambria" pitchFamily="34" charset="-120"/>
              </a:rPr>
              <a:t>Analyseren</a:t>
            </a:r>
            <a:endParaRPr lang="en-US" sz="1500" dirty="0"/>
          </a:p>
        </p:txBody>
      </p:sp>
      <p:sp>
        <p:nvSpPr>
          <p:cNvPr id="23" name="Text 17"/>
          <p:cNvSpPr/>
          <p:nvPr/>
        </p:nvSpPr>
        <p:spPr>
          <a:xfrm>
            <a:off x="5074920" y="3538728"/>
            <a:ext cx="1965960" cy="640080"/>
          </a:xfrm>
          <a:prstGeom prst="rect">
            <a:avLst/>
          </a:prstGeom>
          <a:noFill/>
          <a:ln/>
        </p:spPr>
        <p:txBody>
          <a:bodyPr wrap="square" lIns="0" tIns="0" rIns="0" bIns="0" rtlCol="0" anchor="ctr"/>
          <a:lstStyle/>
          <a:p>
            <a:pPr marL="0" indent="0" algn="ctr">
              <a:lnSpc>
                <a:spcPct val="115000"/>
              </a:lnSpc>
              <a:buNone/>
            </a:pPr>
            <a:r>
              <a:rPr lang="en-US" sz="1100" dirty="0">
                <a:solidFill>
                  <a:srgbClr val="4C6B79"/>
                </a:solidFill>
                <a:latin typeface="Calibri" pitchFamily="34" charset="0"/>
                <a:ea typeface="Calibri" pitchFamily="34" charset="-122"/>
                <a:cs typeface="Calibri" pitchFamily="34" charset="-120"/>
              </a:rPr>
              <a:t>Oorzaken in kaart</a:t>
            </a:r>
            <a:endParaRPr lang="en-US" sz="1100" dirty="0"/>
          </a:p>
          <a:p>
            <a:pPr marL="0" indent="0" algn="ctr">
              <a:lnSpc>
                <a:spcPct val="115000"/>
              </a:lnSpc>
              <a:buNone/>
            </a:pPr>
            <a:r>
              <a:rPr lang="en-US" sz="1100" dirty="0">
                <a:solidFill>
                  <a:srgbClr val="4C6B79"/>
                </a:solidFill>
                <a:latin typeface="Calibri" pitchFamily="34" charset="0"/>
                <a:ea typeface="Calibri" pitchFamily="34" charset="-122"/>
                <a:cs typeface="Calibri" pitchFamily="34" charset="-120"/>
              </a:rPr>
              <a:t>met Ishikawa</a:t>
            </a:r>
            <a:endParaRPr lang="en-US" sz="1100" dirty="0"/>
          </a:p>
        </p:txBody>
      </p:sp>
      <p:sp>
        <p:nvSpPr>
          <p:cNvPr id="24" name="Shape 18"/>
          <p:cNvSpPr/>
          <p:nvPr/>
        </p:nvSpPr>
        <p:spPr>
          <a:xfrm>
            <a:off x="9326880" y="2468880"/>
            <a:ext cx="320040" cy="54864"/>
          </a:xfrm>
          <a:prstGeom prst="rect">
            <a:avLst/>
          </a:prstGeom>
          <a:solidFill>
            <a:srgbClr val="1C7293"/>
          </a:solidFill>
          <a:ln/>
        </p:spPr>
        <p:txBody>
          <a:bodyPr/>
          <a:lstStyle/>
          <a:p>
            <a:endParaRPr lang="nl-NL"/>
          </a:p>
        </p:txBody>
      </p:sp>
      <p:sp>
        <p:nvSpPr>
          <p:cNvPr id="25" name="Shape 19"/>
          <p:cNvSpPr/>
          <p:nvPr/>
        </p:nvSpPr>
        <p:spPr>
          <a:xfrm>
            <a:off x="7840980" y="1965960"/>
            <a:ext cx="1005840" cy="1005840"/>
          </a:xfrm>
          <a:prstGeom prst="ellipse">
            <a:avLst/>
          </a:prstGeom>
          <a:solidFill>
            <a:srgbClr val="1C7293"/>
          </a:solidFill>
          <a:ln/>
        </p:spPr>
        <p:txBody>
          <a:bodyPr/>
          <a:lstStyle/>
          <a:p>
            <a:endParaRPr lang="nl-NL"/>
          </a:p>
        </p:txBody>
      </p:sp>
      <p:pic>
        <p:nvPicPr>
          <p:cNvPr id="26" name="Image 4" descr="icons/tools.png"/>
          <p:cNvPicPr>
            <a:picLocks noChangeAspect="1"/>
          </p:cNvPicPr>
          <p:nvPr/>
        </p:nvPicPr>
        <p:blipFill>
          <a:blip r:embed="rId7"/>
          <a:stretch>
            <a:fillRect/>
          </a:stretch>
        </p:blipFill>
        <p:spPr>
          <a:xfrm>
            <a:off x="8082382" y="2207362"/>
            <a:ext cx="523037" cy="523037"/>
          </a:xfrm>
          <a:prstGeom prst="rect">
            <a:avLst/>
          </a:prstGeom>
        </p:spPr>
      </p:pic>
      <p:sp>
        <p:nvSpPr>
          <p:cNvPr id="27" name="Text 20"/>
          <p:cNvSpPr/>
          <p:nvPr/>
        </p:nvSpPr>
        <p:spPr>
          <a:xfrm>
            <a:off x="8481060" y="1856232"/>
            <a:ext cx="365760" cy="365760"/>
          </a:xfrm>
          <a:prstGeom prst="rect">
            <a:avLst/>
          </a:prstGeom>
          <a:solidFill>
            <a:srgbClr val="02C39A"/>
          </a:solidFill>
          <a:ln/>
        </p:spPr>
        <p:txBody>
          <a:bodyPr wrap="square" lIns="0" tIns="0" rIns="0" bIns="0" rtlCol="0" anchor="ctr"/>
          <a:lstStyle/>
          <a:p>
            <a:pPr marL="0" indent="0" algn="ctr">
              <a:buNone/>
            </a:pPr>
            <a:r>
              <a:rPr lang="en-US" sz="1300" b="1" dirty="0">
                <a:solidFill>
                  <a:srgbClr val="FFFFFF"/>
                </a:solidFill>
                <a:latin typeface="Cambria" pitchFamily="34" charset="0"/>
                <a:ea typeface="Cambria" pitchFamily="34" charset="-122"/>
                <a:cs typeface="Cambria" pitchFamily="34" charset="-120"/>
              </a:rPr>
              <a:t>4</a:t>
            </a:r>
            <a:endParaRPr lang="en-US" sz="1300" dirty="0"/>
          </a:p>
        </p:txBody>
      </p:sp>
      <p:sp>
        <p:nvSpPr>
          <p:cNvPr id="28" name="Text 21"/>
          <p:cNvSpPr/>
          <p:nvPr/>
        </p:nvSpPr>
        <p:spPr>
          <a:xfrm>
            <a:off x="7360920" y="3154680"/>
            <a:ext cx="1965960" cy="365760"/>
          </a:xfrm>
          <a:prstGeom prst="rect">
            <a:avLst/>
          </a:prstGeom>
          <a:noFill/>
          <a:ln/>
        </p:spPr>
        <p:txBody>
          <a:bodyPr wrap="square" lIns="0" tIns="0" rIns="0" bIns="0" rtlCol="0" anchor="ctr"/>
          <a:lstStyle/>
          <a:p>
            <a:pPr marL="0" indent="0" algn="ctr">
              <a:buNone/>
            </a:pPr>
            <a:r>
              <a:rPr lang="en-US" sz="1500" b="1" dirty="0">
                <a:solidFill>
                  <a:srgbClr val="13293D"/>
                </a:solidFill>
                <a:latin typeface="Cambria" pitchFamily="34" charset="0"/>
                <a:ea typeface="Cambria" pitchFamily="34" charset="-122"/>
                <a:cs typeface="Cambria" pitchFamily="34" charset="-120"/>
              </a:rPr>
              <a:t>Verbeteren</a:t>
            </a:r>
            <a:endParaRPr lang="en-US" sz="1500" dirty="0"/>
          </a:p>
        </p:txBody>
      </p:sp>
      <p:sp>
        <p:nvSpPr>
          <p:cNvPr id="29" name="Text 22"/>
          <p:cNvSpPr/>
          <p:nvPr/>
        </p:nvSpPr>
        <p:spPr>
          <a:xfrm>
            <a:off x="7360920" y="3538728"/>
            <a:ext cx="1965960" cy="640080"/>
          </a:xfrm>
          <a:prstGeom prst="rect">
            <a:avLst/>
          </a:prstGeom>
          <a:noFill/>
          <a:ln/>
        </p:spPr>
        <p:txBody>
          <a:bodyPr wrap="square" lIns="0" tIns="0" rIns="0" bIns="0" rtlCol="0" anchor="ctr"/>
          <a:lstStyle/>
          <a:p>
            <a:pPr marL="0" indent="0" algn="ctr">
              <a:lnSpc>
                <a:spcPct val="115000"/>
              </a:lnSpc>
              <a:buNone/>
            </a:pPr>
            <a:r>
              <a:rPr lang="en-US" sz="1100" dirty="0">
                <a:solidFill>
                  <a:srgbClr val="4C6B79"/>
                </a:solidFill>
                <a:latin typeface="Calibri" pitchFamily="34" charset="0"/>
                <a:ea typeface="Calibri" pitchFamily="34" charset="-122"/>
                <a:cs typeface="Calibri" pitchFamily="34" charset="-120"/>
              </a:rPr>
              <a:t>Oplossingen</a:t>
            </a:r>
            <a:endParaRPr lang="en-US" sz="1100" dirty="0"/>
          </a:p>
          <a:p>
            <a:pPr marL="0" indent="0" algn="ctr">
              <a:lnSpc>
                <a:spcPct val="115000"/>
              </a:lnSpc>
              <a:buNone/>
            </a:pPr>
            <a:r>
              <a:rPr lang="en-US" sz="1100" dirty="0">
                <a:solidFill>
                  <a:srgbClr val="4C6B79"/>
                </a:solidFill>
                <a:latin typeface="Calibri" pitchFamily="34" charset="0"/>
                <a:ea typeface="Calibri" pitchFamily="34" charset="-122"/>
                <a:cs typeface="Calibri" pitchFamily="34" charset="-120"/>
              </a:rPr>
              <a:t>bedenken &amp; kiezen</a:t>
            </a:r>
            <a:endParaRPr lang="en-US" sz="1100" dirty="0"/>
          </a:p>
        </p:txBody>
      </p:sp>
      <p:sp>
        <p:nvSpPr>
          <p:cNvPr id="30" name="Shape 23"/>
          <p:cNvSpPr/>
          <p:nvPr/>
        </p:nvSpPr>
        <p:spPr>
          <a:xfrm>
            <a:off x="10126980" y="1965960"/>
            <a:ext cx="1005840" cy="1005840"/>
          </a:xfrm>
          <a:prstGeom prst="ellipse">
            <a:avLst/>
          </a:prstGeom>
          <a:solidFill>
            <a:srgbClr val="065A82"/>
          </a:solidFill>
          <a:ln/>
        </p:spPr>
        <p:txBody>
          <a:bodyPr/>
          <a:lstStyle/>
          <a:p>
            <a:endParaRPr lang="nl-NL"/>
          </a:p>
        </p:txBody>
      </p:sp>
      <p:pic>
        <p:nvPicPr>
          <p:cNvPr id="31" name="Image 5" descr="icons/bullhorn.png"/>
          <p:cNvPicPr>
            <a:picLocks noChangeAspect="1"/>
          </p:cNvPicPr>
          <p:nvPr/>
        </p:nvPicPr>
        <p:blipFill>
          <a:blip r:embed="rId8"/>
          <a:stretch>
            <a:fillRect/>
          </a:stretch>
        </p:blipFill>
        <p:spPr>
          <a:xfrm>
            <a:off x="10368382" y="2207362"/>
            <a:ext cx="523037" cy="523037"/>
          </a:xfrm>
          <a:prstGeom prst="rect">
            <a:avLst/>
          </a:prstGeom>
        </p:spPr>
      </p:pic>
      <p:sp>
        <p:nvSpPr>
          <p:cNvPr id="32" name="Text 24"/>
          <p:cNvSpPr/>
          <p:nvPr/>
        </p:nvSpPr>
        <p:spPr>
          <a:xfrm>
            <a:off x="10767060" y="1856232"/>
            <a:ext cx="365760" cy="365760"/>
          </a:xfrm>
          <a:prstGeom prst="rect">
            <a:avLst/>
          </a:prstGeom>
          <a:solidFill>
            <a:srgbClr val="02C39A"/>
          </a:solidFill>
          <a:ln/>
        </p:spPr>
        <p:txBody>
          <a:bodyPr wrap="square" lIns="0" tIns="0" rIns="0" bIns="0" rtlCol="0" anchor="ctr"/>
          <a:lstStyle/>
          <a:p>
            <a:pPr marL="0" indent="0" algn="ctr">
              <a:buNone/>
            </a:pPr>
            <a:r>
              <a:rPr lang="en-US" sz="1300" b="1" dirty="0">
                <a:solidFill>
                  <a:srgbClr val="FFFFFF"/>
                </a:solidFill>
                <a:latin typeface="Cambria" pitchFamily="34" charset="0"/>
                <a:ea typeface="Cambria" pitchFamily="34" charset="-122"/>
                <a:cs typeface="Cambria" pitchFamily="34" charset="-120"/>
              </a:rPr>
              <a:t>5</a:t>
            </a:r>
            <a:endParaRPr lang="en-US" sz="1300" dirty="0"/>
          </a:p>
        </p:txBody>
      </p:sp>
      <p:sp>
        <p:nvSpPr>
          <p:cNvPr id="33" name="Text 25"/>
          <p:cNvSpPr/>
          <p:nvPr/>
        </p:nvSpPr>
        <p:spPr>
          <a:xfrm>
            <a:off x="9646920" y="3154680"/>
            <a:ext cx="1965960" cy="365760"/>
          </a:xfrm>
          <a:prstGeom prst="rect">
            <a:avLst/>
          </a:prstGeom>
          <a:noFill/>
          <a:ln/>
        </p:spPr>
        <p:txBody>
          <a:bodyPr wrap="square" lIns="0" tIns="0" rIns="0" bIns="0" rtlCol="0" anchor="ctr"/>
          <a:lstStyle/>
          <a:p>
            <a:pPr marL="0" indent="0" algn="ctr">
              <a:buNone/>
            </a:pPr>
            <a:r>
              <a:rPr lang="en-US" sz="1500" b="1" dirty="0">
                <a:solidFill>
                  <a:srgbClr val="13293D"/>
                </a:solidFill>
                <a:latin typeface="Cambria" pitchFamily="34" charset="0"/>
                <a:ea typeface="Cambria" pitchFamily="34" charset="-122"/>
                <a:cs typeface="Cambria" pitchFamily="34" charset="-120"/>
              </a:rPr>
              <a:t>Adviseren</a:t>
            </a:r>
            <a:endParaRPr lang="en-US" sz="1500" dirty="0"/>
          </a:p>
        </p:txBody>
      </p:sp>
      <p:sp>
        <p:nvSpPr>
          <p:cNvPr id="34" name="Text 26"/>
          <p:cNvSpPr/>
          <p:nvPr/>
        </p:nvSpPr>
        <p:spPr>
          <a:xfrm>
            <a:off x="9646920" y="3538728"/>
            <a:ext cx="1965960" cy="640080"/>
          </a:xfrm>
          <a:prstGeom prst="rect">
            <a:avLst/>
          </a:prstGeom>
          <a:noFill/>
          <a:ln/>
        </p:spPr>
        <p:txBody>
          <a:bodyPr wrap="square" lIns="0" tIns="0" rIns="0" bIns="0" rtlCol="0" anchor="ctr"/>
          <a:lstStyle/>
          <a:p>
            <a:pPr marL="0" indent="0" algn="ctr">
              <a:lnSpc>
                <a:spcPct val="115000"/>
              </a:lnSpc>
              <a:buNone/>
            </a:pPr>
            <a:r>
              <a:rPr lang="en-US" sz="1100" dirty="0">
                <a:solidFill>
                  <a:srgbClr val="4C6B79"/>
                </a:solidFill>
                <a:latin typeface="Calibri" pitchFamily="34" charset="0"/>
                <a:ea typeface="Calibri" pitchFamily="34" charset="-122"/>
                <a:cs typeface="Calibri" pitchFamily="34" charset="-120"/>
              </a:rPr>
              <a:t>Advies presenteren</a:t>
            </a:r>
            <a:endParaRPr lang="en-US" sz="1100" dirty="0"/>
          </a:p>
          <a:p>
            <a:pPr marL="0" indent="0" algn="ctr">
              <a:lnSpc>
                <a:spcPct val="115000"/>
              </a:lnSpc>
              <a:buNone/>
            </a:pPr>
            <a:r>
              <a:rPr lang="en-US" sz="1100" dirty="0">
                <a:solidFill>
                  <a:srgbClr val="4C6B79"/>
                </a:solidFill>
                <a:latin typeface="Calibri" pitchFamily="34" charset="0"/>
                <a:ea typeface="Calibri" pitchFamily="34" charset="-122"/>
                <a:cs typeface="Calibri" pitchFamily="34" charset="-120"/>
              </a:rPr>
              <a:t>aan opdrachtgever</a:t>
            </a:r>
            <a:endParaRPr lang="en-US" sz="1100" dirty="0"/>
          </a:p>
        </p:txBody>
      </p:sp>
      <p:sp>
        <p:nvSpPr>
          <p:cNvPr id="35" name="Shape 27"/>
          <p:cNvSpPr/>
          <p:nvPr/>
        </p:nvSpPr>
        <p:spPr>
          <a:xfrm>
            <a:off x="502920" y="4297680"/>
            <a:ext cx="11155680" cy="1417320"/>
          </a:xfrm>
          <a:prstGeom prst="roundRect">
            <a:avLst>
              <a:gd name="adj" fmla="val 6452"/>
            </a:avLst>
          </a:prstGeom>
          <a:solidFill>
            <a:srgbClr val="EAF3F6"/>
          </a:solidFill>
          <a:ln/>
        </p:spPr>
        <p:txBody>
          <a:bodyPr/>
          <a:lstStyle/>
          <a:p>
            <a:endParaRPr lang="nl-NL"/>
          </a:p>
        </p:txBody>
      </p:sp>
      <p:sp>
        <p:nvSpPr>
          <p:cNvPr id="36" name="Text 28"/>
          <p:cNvSpPr/>
          <p:nvPr/>
        </p:nvSpPr>
        <p:spPr>
          <a:xfrm>
            <a:off x="777240" y="4434840"/>
            <a:ext cx="10607040" cy="1143000"/>
          </a:xfrm>
          <a:prstGeom prst="rect">
            <a:avLst/>
          </a:prstGeom>
          <a:noFill/>
          <a:ln/>
        </p:spPr>
        <p:txBody>
          <a:bodyPr wrap="square" lIns="0" tIns="0" rIns="0" bIns="0" rtlCol="0" anchor="t"/>
          <a:lstStyle/>
          <a:p>
            <a:pPr marL="0" indent="0">
              <a:lnSpc>
                <a:spcPct val="125000"/>
              </a:lnSpc>
              <a:buNone/>
            </a:pPr>
            <a:r>
              <a:rPr lang="en-US" sz="1300" i="1" dirty="0">
                <a:solidFill>
                  <a:srgbClr val="13293D"/>
                </a:solidFill>
                <a:latin typeface="Calibri" pitchFamily="34" charset="0"/>
                <a:ea typeface="Calibri" pitchFamily="34" charset="-122"/>
                <a:cs typeface="Calibri" pitchFamily="34" charset="-120"/>
              </a:rPr>
              <a:t>In dit traject lopen de fasen niet altijd strak na elkaar: leerlingen oefenen bijvoorbeeld al vroeg met de Ishikawa (blok 3) en het bedenken van verbeteringen (blok 4), voordat ze aan hun eigen opdracht beginnen. Zie de volgende pagina’s voor de concrete fasering van dít project.</a:t>
            </a:r>
            <a:endParaRPr lang="en-US" sz="1300" dirty="0"/>
          </a:p>
        </p:txBody>
      </p:sp>
      <p:sp>
        <p:nvSpPr>
          <p:cNvPr id="37" name="Text 29"/>
          <p:cNvSpPr/>
          <p:nvPr/>
        </p:nvSpPr>
        <p:spPr>
          <a:xfrm>
            <a:off x="457200" y="6519672"/>
            <a:ext cx="7315200" cy="274320"/>
          </a:xfrm>
          <a:prstGeom prst="rect">
            <a:avLst/>
          </a:prstGeom>
          <a:noFill/>
          <a:ln/>
        </p:spPr>
        <p:txBody>
          <a:bodyPr wrap="square" lIns="0" tIns="0" rIns="0" bIns="0" rtlCol="0" anchor="ctr"/>
          <a:lstStyle/>
          <a:p>
            <a:pPr marL="0" indent="0">
              <a:buNone/>
            </a:pPr>
            <a:r>
              <a:rPr lang="en-US" sz="1000" dirty="0">
                <a:solidFill>
                  <a:srgbClr val="4C6B79"/>
                </a:solidFill>
                <a:latin typeface="Calibri" pitchFamily="34" charset="0"/>
                <a:ea typeface="Calibri" pitchFamily="34" charset="-122"/>
                <a:cs typeface="Calibri" pitchFamily="34" charset="-120"/>
              </a:rPr>
              <a:t>4 · Het 5-blokkenmodel</a:t>
            </a:r>
            <a:endParaRPr lang="en-US" sz="1000" dirty="0"/>
          </a:p>
        </p:txBody>
      </p:sp>
      <p:sp>
        <p:nvSpPr>
          <p:cNvPr id="38" name="Text 30"/>
          <p:cNvSpPr/>
          <p:nvPr/>
        </p:nvSpPr>
        <p:spPr>
          <a:xfrm>
            <a:off x="7772400" y="6519672"/>
            <a:ext cx="3959352" cy="274320"/>
          </a:xfrm>
          <a:prstGeom prst="rect">
            <a:avLst/>
          </a:prstGeom>
          <a:noFill/>
          <a:ln/>
        </p:spPr>
        <p:txBody>
          <a:bodyPr wrap="square" lIns="0" tIns="0" rIns="0" bIns="0" rtlCol="0" anchor="ctr"/>
          <a:lstStyle/>
          <a:p>
            <a:pPr marL="0" indent="0" algn="r">
              <a:buNone/>
            </a:pPr>
            <a:r>
              <a:rPr lang="en-US" sz="1000" dirty="0">
                <a:solidFill>
                  <a:srgbClr val="4C6B79"/>
                </a:solidFill>
                <a:latin typeface="Calibri" pitchFamily="34" charset="0"/>
                <a:ea typeface="Calibri" pitchFamily="34" charset="-122"/>
                <a:cs typeface="Calibri" pitchFamily="34" charset="-120"/>
              </a:rPr>
              <a:t>Ontdek de Keten van Water — Uitvoeringsplan</a:t>
            </a:r>
            <a:endParaRPr lang="en-US" sz="1000" dirty="0"/>
          </a:p>
        </p:txBody>
      </p:sp>
      <p:pic>
        <p:nvPicPr>
          <p:cNvPr id="39" name="Afbeelding 38">
            <a:extLst>
              <a:ext uri="{FF2B5EF4-FFF2-40B4-BE49-F238E27FC236}">
                <a16:creationId xmlns:a16="http://schemas.microsoft.com/office/drawing/2014/main" id="{0E6A4CBC-91E2-CC5B-92E9-E02147856F18}"/>
              </a:ext>
            </a:extLst>
          </p:cNvPr>
          <p:cNvPicPr>
            <a:picLocks noChangeAspect="1"/>
          </p:cNvPicPr>
          <p:nvPr/>
        </p:nvPicPr>
        <p:blipFill>
          <a:blip r:embed="rId9"/>
          <a:stretch>
            <a:fillRect/>
          </a:stretch>
        </p:blipFill>
        <p:spPr>
          <a:xfrm>
            <a:off x="4322196" y="5817736"/>
            <a:ext cx="998974" cy="998974"/>
          </a:xfrm>
          <a:prstGeom prst="rect">
            <a:avLst/>
          </a:prstGeom>
        </p:spPr>
      </p:pic>
      <p:pic>
        <p:nvPicPr>
          <p:cNvPr id="40" name="Afbeelding 39">
            <a:extLst>
              <a:ext uri="{FF2B5EF4-FFF2-40B4-BE49-F238E27FC236}">
                <a16:creationId xmlns:a16="http://schemas.microsoft.com/office/drawing/2014/main" id="{D82D57CB-490F-DA62-170D-076A5B1A6A08}"/>
              </a:ext>
            </a:extLst>
          </p:cNvPr>
          <p:cNvPicPr>
            <a:picLocks noChangeAspect="1"/>
          </p:cNvPicPr>
          <p:nvPr/>
        </p:nvPicPr>
        <p:blipFill>
          <a:blip r:embed="rId10"/>
          <a:stretch>
            <a:fillRect/>
          </a:stretch>
        </p:blipFill>
        <p:spPr>
          <a:xfrm>
            <a:off x="5475642" y="6008682"/>
            <a:ext cx="579317" cy="579317"/>
          </a:xfrm>
          <a:prstGeom prst="rect">
            <a:avLst/>
          </a:prstGeom>
        </p:spPr>
      </p:pic>
      <p:pic>
        <p:nvPicPr>
          <p:cNvPr id="41" name="Afbeelding 40">
            <a:extLst>
              <a:ext uri="{FF2B5EF4-FFF2-40B4-BE49-F238E27FC236}">
                <a16:creationId xmlns:a16="http://schemas.microsoft.com/office/drawing/2014/main" id="{D756E777-5683-CCDC-D179-288F22E1298C}"/>
              </a:ext>
            </a:extLst>
          </p:cNvPr>
          <p:cNvPicPr>
            <a:picLocks noChangeAspect="1"/>
          </p:cNvPicPr>
          <p:nvPr/>
        </p:nvPicPr>
        <p:blipFill>
          <a:blip r:embed="rId11"/>
          <a:stretch>
            <a:fillRect/>
          </a:stretch>
        </p:blipFill>
        <p:spPr>
          <a:xfrm>
            <a:off x="6241705" y="5987225"/>
            <a:ext cx="579317" cy="62222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pic>
        <p:nvPicPr>
          <p:cNvPr id="37" name="Afbeelding 36">
            <a:extLst>
              <a:ext uri="{FF2B5EF4-FFF2-40B4-BE49-F238E27FC236}">
                <a16:creationId xmlns:a16="http://schemas.microsoft.com/office/drawing/2014/main" id="{159F9157-D961-FD2E-2BDB-B0DFBC805ED3}"/>
              </a:ext>
            </a:extLst>
          </p:cNvPr>
          <p:cNvPicPr>
            <a:picLocks noChangeAspect="1"/>
          </p:cNvPicPr>
          <p:nvPr/>
        </p:nvPicPr>
        <p:blipFill>
          <a:blip r:embed="rId3"/>
          <a:stretch>
            <a:fillRect/>
          </a:stretch>
        </p:blipFill>
        <p:spPr>
          <a:xfrm>
            <a:off x="4322196" y="5817736"/>
            <a:ext cx="998974" cy="998974"/>
          </a:xfrm>
          <a:prstGeom prst="rect">
            <a:avLst/>
          </a:prstGeom>
        </p:spPr>
      </p:pic>
      <p:pic>
        <p:nvPicPr>
          <p:cNvPr id="38" name="Afbeelding 37">
            <a:extLst>
              <a:ext uri="{FF2B5EF4-FFF2-40B4-BE49-F238E27FC236}">
                <a16:creationId xmlns:a16="http://schemas.microsoft.com/office/drawing/2014/main" id="{2DCA8B2B-E667-5818-ECE2-3A2E521F3EB0}"/>
              </a:ext>
            </a:extLst>
          </p:cNvPr>
          <p:cNvPicPr>
            <a:picLocks noChangeAspect="1"/>
          </p:cNvPicPr>
          <p:nvPr/>
        </p:nvPicPr>
        <p:blipFill>
          <a:blip r:embed="rId4"/>
          <a:stretch>
            <a:fillRect/>
          </a:stretch>
        </p:blipFill>
        <p:spPr>
          <a:xfrm>
            <a:off x="5475642" y="6008682"/>
            <a:ext cx="579317" cy="579317"/>
          </a:xfrm>
          <a:prstGeom prst="rect">
            <a:avLst/>
          </a:prstGeom>
        </p:spPr>
      </p:pic>
      <p:pic>
        <p:nvPicPr>
          <p:cNvPr id="39" name="Afbeelding 38">
            <a:extLst>
              <a:ext uri="{FF2B5EF4-FFF2-40B4-BE49-F238E27FC236}">
                <a16:creationId xmlns:a16="http://schemas.microsoft.com/office/drawing/2014/main" id="{0DDE861F-3104-6B05-2BFD-7E5136E94514}"/>
              </a:ext>
            </a:extLst>
          </p:cNvPr>
          <p:cNvPicPr>
            <a:picLocks noChangeAspect="1"/>
          </p:cNvPicPr>
          <p:nvPr/>
        </p:nvPicPr>
        <p:blipFill>
          <a:blip r:embed="rId5"/>
          <a:stretch>
            <a:fillRect/>
          </a:stretch>
        </p:blipFill>
        <p:spPr>
          <a:xfrm>
            <a:off x="6241705" y="5987225"/>
            <a:ext cx="579317" cy="622229"/>
          </a:xfrm>
          <a:prstGeom prst="rect">
            <a:avLst/>
          </a:prstGeom>
        </p:spPr>
      </p:pic>
      <p:sp>
        <p:nvSpPr>
          <p:cNvPr id="2" name="Shape 0"/>
          <p:cNvSpPr/>
          <p:nvPr/>
        </p:nvSpPr>
        <p:spPr>
          <a:xfrm>
            <a:off x="457200" y="411480"/>
            <a:ext cx="566928" cy="566928"/>
          </a:xfrm>
          <a:prstGeom prst="ellipse">
            <a:avLst/>
          </a:prstGeom>
          <a:solidFill>
            <a:srgbClr val="065A82"/>
          </a:solidFill>
          <a:ln/>
        </p:spPr>
        <p:txBody>
          <a:bodyPr/>
          <a:lstStyle/>
          <a:p>
            <a:endParaRPr lang="nl-NL"/>
          </a:p>
        </p:txBody>
      </p:sp>
      <p:pic>
        <p:nvPicPr>
          <p:cNvPr id="3" name="Image 0" descr="icons/calendar.png"/>
          <p:cNvPicPr>
            <a:picLocks noChangeAspect="1"/>
          </p:cNvPicPr>
          <p:nvPr/>
        </p:nvPicPr>
        <p:blipFill>
          <a:blip r:embed="rId6"/>
          <a:stretch>
            <a:fillRect/>
          </a:stretch>
        </p:blipFill>
        <p:spPr>
          <a:xfrm>
            <a:off x="593263" y="547543"/>
            <a:ext cx="294803" cy="294803"/>
          </a:xfrm>
          <a:prstGeom prst="rect">
            <a:avLst/>
          </a:prstGeom>
        </p:spPr>
      </p:pic>
      <p:sp>
        <p:nvSpPr>
          <p:cNvPr id="4" name="Text 1"/>
          <p:cNvSpPr/>
          <p:nvPr/>
        </p:nvSpPr>
        <p:spPr>
          <a:xfrm>
            <a:off x="1188720" y="365760"/>
            <a:ext cx="10424160" cy="502920"/>
          </a:xfrm>
          <a:prstGeom prst="rect">
            <a:avLst/>
          </a:prstGeom>
          <a:noFill/>
          <a:ln/>
        </p:spPr>
        <p:txBody>
          <a:bodyPr wrap="square" lIns="0" tIns="0" rIns="0" bIns="0" rtlCol="0" anchor="ctr"/>
          <a:lstStyle/>
          <a:p>
            <a:pPr marL="0" indent="0">
              <a:buNone/>
            </a:pPr>
            <a:r>
              <a:rPr lang="en-US" sz="3000" b="1" dirty="0">
                <a:solidFill>
                  <a:srgbClr val="13293D"/>
                </a:solidFill>
                <a:latin typeface="Cambria" pitchFamily="34" charset="0"/>
                <a:ea typeface="Cambria" pitchFamily="34" charset="-122"/>
                <a:cs typeface="Cambria" pitchFamily="34" charset="-120"/>
              </a:rPr>
              <a:t>Tijdlijn op hoofdlijnen</a:t>
            </a:r>
            <a:endParaRPr lang="en-US" sz="3000" dirty="0"/>
          </a:p>
        </p:txBody>
      </p:sp>
      <p:sp>
        <p:nvSpPr>
          <p:cNvPr id="5" name="Text 2"/>
          <p:cNvSpPr/>
          <p:nvPr/>
        </p:nvSpPr>
        <p:spPr>
          <a:xfrm>
            <a:off x="1188720" y="841248"/>
            <a:ext cx="10424160" cy="320040"/>
          </a:xfrm>
          <a:prstGeom prst="rect">
            <a:avLst/>
          </a:prstGeom>
          <a:noFill/>
          <a:ln/>
        </p:spPr>
        <p:txBody>
          <a:bodyPr wrap="square" lIns="0" tIns="0" rIns="0" bIns="0" rtlCol="0" anchor="ctr"/>
          <a:lstStyle/>
          <a:p>
            <a:pPr marL="0" indent="0">
              <a:buNone/>
            </a:pPr>
            <a:r>
              <a:rPr lang="en-US" sz="1400" i="1" dirty="0">
                <a:solidFill>
                  <a:srgbClr val="4C6B79"/>
                </a:solidFill>
                <a:latin typeface="Calibri" pitchFamily="34" charset="0"/>
                <a:ea typeface="Calibri" pitchFamily="34" charset="-122"/>
                <a:cs typeface="Calibri" pitchFamily="34" charset="-120"/>
              </a:rPr>
              <a:t>Weken 32 t/m 46, verdeeld in zes praktische fasen</a:t>
            </a:r>
            <a:endParaRPr lang="en-US" sz="1400" dirty="0"/>
          </a:p>
        </p:txBody>
      </p:sp>
      <p:sp>
        <p:nvSpPr>
          <p:cNvPr id="6" name="Shape 3"/>
          <p:cNvSpPr/>
          <p:nvPr/>
        </p:nvSpPr>
        <p:spPr>
          <a:xfrm>
            <a:off x="541020" y="1691640"/>
            <a:ext cx="1965600" cy="1737360"/>
          </a:xfrm>
          <a:prstGeom prst="roundRect">
            <a:avLst>
              <a:gd name="adj" fmla="val 5263"/>
            </a:avLst>
          </a:prstGeom>
          <a:solidFill>
            <a:srgbClr val="065A82"/>
          </a:solidFill>
          <a:ln/>
        </p:spPr>
        <p:txBody>
          <a:bodyPr/>
          <a:lstStyle/>
          <a:p>
            <a:endParaRPr lang="nl-NL" dirty="0"/>
          </a:p>
        </p:txBody>
      </p:sp>
      <p:sp>
        <p:nvSpPr>
          <p:cNvPr id="7" name="Text 4"/>
          <p:cNvSpPr/>
          <p:nvPr/>
        </p:nvSpPr>
        <p:spPr>
          <a:xfrm>
            <a:off x="502920" y="1828800"/>
            <a:ext cx="1965960" cy="274320"/>
          </a:xfrm>
          <a:prstGeom prst="rect">
            <a:avLst/>
          </a:prstGeom>
          <a:noFill/>
          <a:ln/>
        </p:spPr>
        <p:txBody>
          <a:bodyPr wrap="square" lIns="0" tIns="0" rIns="0" bIns="0" rtlCol="0" anchor="ctr"/>
          <a:lstStyle/>
          <a:p>
            <a:pPr marL="0" indent="0" algn="ctr">
              <a:buNone/>
            </a:pPr>
            <a:r>
              <a:rPr lang="en-US" sz="1100" b="1" dirty="0">
                <a:solidFill>
                  <a:srgbClr val="02C39A"/>
                </a:solidFill>
                <a:latin typeface="Calibri" pitchFamily="34" charset="0"/>
                <a:ea typeface="Calibri" pitchFamily="34" charset="-122"/>
                <a:cs typeface="Calibri" pitchFamily="34" charset="-120"/>
              </a:rPr>
              <a:t>Fase A</a:t>
            </a:r>
            <a:endParaRPr lang="en-US" sz="1100" dirty="0"/>
          </a:p>
        </p:txBody>
      </p:sp>
      <p:sp>
        <p:nvSpPr>
          <p:cNvPr id="8" name="Text 5"/>
          <p:cNvSpPr/>
          <p:nvPr/>
        </p:nvSpPr>
        <p:spPr>
          <a:xfrm>
            <a:off x="594360" y="2148840"/>
            <a:ext cx="1783080" cy="731520"/>
          </a:xfrm>
          <a:prstGeom prst="rect">
            <a:avLst/>
          </a:prstGeom>
          <a:noFill/>
          <a:ln/>
        </p:spPr>
        <p:txBody>
          <a:bodyPr wrap="square" lIns="0" tIns="0" rIns="0" bIns="0" rtlCol="0" anchor="ctr"/>
          <a:lstStyle/>
          <a:p>
            <a:pPr marL="0" indent="0" algn="ctr">
              <a:lnSpc>
                <a:spcPct val="110000"/>
              </a:lnSpc>
              <a:buNone/>
            </a:pPr>
            <a:r>
              <a:rPr lang="en-US" sz="1350" b="1" dirty="0" err="1">
                <a:solidFill>
                  <a:srgbClr val="FFFFFF"/>
                </a:solidFill>
                <a:latin typeface="Cambria" pitchFamily="34" charset="0"/>
                <a:ea typeface="Cambria" pitchFamily="34" charset="-122"/>
                <a:cs typeface="Cambria" pitchFamily="34" charset="-120"/>
              </a:rPr>
              <a:t>Opstart</a:t>
            </a:r>
            <a:r>
              <a:rPr lang="en-US" sz="1350" b="1" dirty="0">
                <a:solidFill>
                  <a:srgbClr val="FFFFFF"/>
                </a:solidFill>
                <a:latin typeface="Cambria" pitchFamily="34" charset="0"/>
                <a:ea typeface="Cambria" pitchFamily="34" charset="-122"/>
                <a:cs typeface="Cambria" pitchFamily="34" charset="-120"/>
              </a:rPr>
              <a:t>,</a:t>
            </a:r>
            <a:endParaRPr lang="en-US" sz="1350" dirty="0"/>
          </a:p>
          <a:p>
            <a:pPr marL="0" indent="0" algn="ctr">
              <a:lnSpc>
                <a:spcPct val="110000"/>
              </a:lnSpc>
              <a:buNone/>
            </a:pPr>
            <a:r>
              <a:rPr lang="en-US" sz="1350" b="1" dirty="0" err="1">
                <a:solidFill>
                  <a:srgbClr val="FFFFFF"/>
                </a:solidFill>
                <a:latin typeface="Cambria" pitchFamily="34" charset="0"/>
                <a:ea typeface="Cambria" pitchFamily="34" charset="-122"/>
                <a:cs typeface="Cambria" pitchFamily="34" charset="-120"/>
              </a:rPr>
              <a:t>Kennismaking</a:t>
            </a:r>
            <a:r>
              <a:rPr lang="en-US" sz="1350" b="1" dirty="0">
                <a:solidFill>
                  <a:srgbClr val="FFFFFF"/>
                </a:solidFill>
                <a:latin typeface="Cambria" pitchFamily="34" charset="0"/>
                <a:ea typeface="Cambria" pitchFamily="34" charset="-122"/>
                <a:cs typeface="Cambria" pitchFamily="34" charset="-120"/>
              </a:rPr>
              <a:t> </a:t>
            </a:r>
            <a:r>
              <a:rPr lang="en-US" sz="1350" b="1" dirty="0" err="1">
                <a:solidFill>
                  <a:srgbClr val="FFFFFF"/>
                </a:solidFill>
                <a:latin typeface="Cambria" pitchFamily="34" charset="0"/>
                <a:ea typeface="Cambria" pitchFamily="34" charset="-122"/>
                <a:cs typeface="Cambria" pitchFamily="34" charset="-120"/>
              </a:rPr>
              <a:t>en</a:t>
            </a:r>
            <a:r>
              <a:rPr lang="en-US" sz="1350" b="1" dirty="0">
                <a:solidFill>
                  <a:srgbClr val="FFFFFF"/>
                </a:solidFill>
                <a:latin typeface="Cambria" pitchFamily="34" charset="0"/>
                <a:ea typeface="Cambria" pitchFamily="34" charset="-122"/>
                <a:cs typeface="Cambria" pitchFamily="34" charset="-120"/>
              </a:rPr>
              <a:t> </a:t>
            </a:r>
            <a:r>
              <a:rPr lang="en-US" sz="1350" b="1" dirty="0" err="1">
                <a:solidFill>
                  <a:srgbClr val="FFFFFF"/>
                </a:solidFill>
                <a:latin typeface="Cambria" pitchFamily="34" charset="0"/>
                <a:ea typeface="Cambria" pitchFamily="34" charset="-122"/>
                <a:cs typeface="Cambria" pitchFamily="34" charset="-120"/>
              </a:rPr>
              <a:t>ontdekken</a:t>
            </a:r>
            <a:endParaRPr lang="en-US" sz="1350" dirty="0"/>
          </a:p>
        </p:txBody>
      </p:sp>
      <p:sp>
        <p:nvSpPr>
          <p:cNvPr id="9" name="Text 6"/>
          <p:cNvSpPr/>
          <p:nvPr/>
        </p:nvSpPr>
        <p:spPr>
          <a:xfrm>
            <a:off x="502920" y="3017520"/>
            <a:ext cx="1965960" cy="320040"/>
          </a:xfrm>
          <a:prstGeom prst="rect">
            <a:avLst/>
          </a:prstGeom>
          <a:noFill/>
          <a:ln/>
        </p:spPr>
        <p:txBody>
          <a:bodyPr wrap="square" lIns="0" tIns="0" rIns="0" bIns="0" rtlCol="0" anchor="ctr"/>
          <a:lstStyle/>
          <a:p>
            <a:pPr marL="0" indent="0" algn="ctr">
              <a:buNone/>
            </a:pPr>
            <a:r>
              <a:rPr lang="en-US" sz="1100" dirty="0">
                <a:solidFill>
                  <a:srgbClr val="D7EAF0"/>
                </a:solidFill>
                <a:latin typeface="Calibri" pitchFamily="34" charset="0"/>
                <a:ea typeface="Calibri" pitchFamily="34" charset="-122"/>
                <a:cs typeface="Calibri" pitchFamily="34" charset="-120"/>
              </a:rPr>
              <a:t>wk 32-35</a:t>
            </a:r>
            <a:endParaRPr lang="en-US" sz="1100" dirty="0"/>
          </a:p>
        </p:txBody>
      </p:sp>
      <p:sp>
        <p:nvSpPr>
          <p:cNvPr id="10" name="Shape 7"/>
          <p:cNvSpPr/>
          <p:nvPr/>
        </p:nvSpPr>
        <p:spPr>
          <a:xfrm>
            <a:off x="2618232" y="1691640"/>
            <a:ext cx="1965960" cy="1737360"/>
          </a:xfrm>
          <a:prstGeom prst="roundRect">
            <a:avLst>
              <a:gd name="adj" fmla="val 5263"/>
            </a:avLst>
          </a:prstGeom>
          <a:solidFill>
            <a:srgbClr val="1C7293"/>
          </a:solidFill>
          <a:ln/>
        </p:spPr>
        <p:txBody>
          <a:bodyPr/>
          <a:lstStyle/>
          <a:p>
            <a:endParaRPr lang="nl-NL"/>
          </a:p>
        </p:txBody>
      </p:sp>
      <p:sp>
        <p:nvSpPr>
          <p:cNvPr id="11" name="Text 8"/>
          <p:cNvSpPr/>
          <p:nvPr/>
        </p:nvSpPr>
        <p:spPr>
          <a:xfrm>
            <a:off x="2633472" y="1828800"/>
            <a:ext cx="1965960" cy="274320"/>
          </a:xfrm>
          <a:prstGeom prst="rect">
            <a:avLst/>
          </a:prstGeom>
          <a:noFill/>
          <a:ln/>
        </p:spPr>
        <p:txBody>
          <a:bodyPr wrap="square" lIns="0" tIns="0" rIns="0" bIns="0" rtlCol="0" anchor="ctr"/>
          <a:lstStyle/>
          <a:p>
            <a:pPr marL="0" indent="0" algn="ctr">
              <a:buNone/>
            </a:pPr>
            <a:r>
              <a:rPr lang="en-US" sz="1100" b="1" dirty="0">
                <a:solidFill>
                  <a:srgbClr val="02C39A"/>
                </a:solidFill>
                <a:latin typeface="Calibri" pitchFamily="34" charset="0"/>
                <a:ea typeface="Calibri" pitchFamily="34" charset="-122"/>
                <a:cs typeface="Calibri" pitchFamily="34" charset="-120"/>
              </a:rPr>
              <a:t>Fase B</a:t>
            </a:r>
            <a:endParaRPr lang="en-US" sz="1100" dirty="0"/>
          </a:p>
        </p:txBody>
      </p:sp>
      <p:sp>
        <p:nvSpPr>
          <p:cNvPr id="12" name="Text 9"/>
          <p:cNvSpPr/>
          <p:nvPr/>
        </p:nvSpPr>
        <p:spPr>
          <a:xfrm>
            <a:off x="2724912" y="2148840"/>
            <a:ext cx="1874520" cy="731520"/>
          </a:xfrm>
          <a:prstGeom prst="rect">
            <a:avLst/>
          </a:prstGeom>
          <a:noFill/>
          <a:ln/>
        </p:spPr>
        <p:txBody>
          <a:bodyPr wrap="square" lIns="0" tIns="0" rIns="0" bIns="0" rtlCol="0" anchor="ctr"/>
          <a:lstStyle/>
          <a:p>
            <a:pPr marL="0" indent="0" algn="ctr">
              <a:lnSpc>
                <a:spcPct val="110000"/>
              </a:lnSpc>
              <a:buNone/>
            </a:pPr>
            <a:r>
              <a:rPr lang="en-US" sz="1350" b="1" dirty="0" err="1">
                <a:solidFill>
                  <a:srgbClr val="FFFFFF"/>
                </a:solidFill>
                <a:latin typeface="Cambria" pitchFamily="34" charset="0"/>
                <a:ea typeface="Cambria" pitchFamily="34" charset="-122"/>
                <a:cs typeface="Cambria" pitchFamily="34" charset="-120"/>
              </a:rPr>
              <a:t>Onderzoeken</a:t>
            </a:r>
            <a:r>
              <a:rPr lang="en-US" sz="1350" b="1" dirty="0">
                <a:solidFill>
                  <a:srgbClr val="FFFFFF"/>
                </a:solidFill>
                <a:latin typeface="Cambria" pitchFamily="34" charset="0"/>
                <a:ea typeface="Cambria" pitchFamily="34" charset="-122"/>
                <a:cs typeface="Cambria" pitchFamily="34" charset="-120"/>
              </a:rPr>
              <a:t> </a:t>
            </a:r>
            <a:r>
              <a:rPr lang="en-US" sz="1350" b="1" dirty="0" err="1">
                <a:solidFill>
                  <a:srgbClr val="FFFFFF"/>
                </a:solidFill>
                <a:latin typeface="Cambria" pitchFamily="34" charset="0"/>
                <a:ea typeface="Cambria" pitchFamily="34" charset="-122"/>
                <a:cs typeface="Cambria" pitchFamily="34" charset="-120"/>
              </a:rPr>
              <a:t>en</a:t>
            </a:r>
            <a:r>
              <a:rPr lang="en-US" sz="1350" b="1" dirty="0">
                <a:solidFill>
                  <a:srgbClr val="FFFFFF"/>
                </a:solidFill>
                <a:latin typeface="Cambria" pitchFamily="34" charset="0"/>
                <a:ea typeface="Cambria" pitchFamily="34" charset="-122"/>
                <a:cs typeface="Cambria" pitchFamily="34" charset="-120"/>
              </a:rPr>
              <a:t>  </a:t>
            </a:r>
            <a:r>
              <a:rPr lang="en-US" sz="1350" b="1" dirty="0" err="1">
                <a:solidFill>
                  <a:srgbClr val="FFFFFF"/>
                </a:solidFill>
                <a:latin typeface="Cambria" pitchFamily="34" charset="0"/>
                <a:ea typeface="Cambria" pitchFamily="34" charset="-122"/>
                <a:cs typeface="Cambria" pitchFamily="34" charset="-120"/>
              </a:rPr>
              <a:t>analyseren</a:t>
            </a:r>
            <a:r>
              <a:rPr lang="en-US" sz="1350" b="1" dirty="0">
                <a:solidFill>
                  <a:srgbClr val="FFFFFF"/>
                </a:solidFill>
                <a:latin typeface="Cambria" pitchFamily="34" charset="0"/>
                <a:ea typeface="Cambria" pitchFamily="34" charset="-122"/>
                <a:cs typeface="Cambria" pitchFamily="34" charset="-120"/>
              </a:rPr>
              <a:t> </a:t>
            </a:r>
            <a:r>
              <a:rPr lang="en-US" sz="1350" b="1" dirty="0" err="1">
                <a:solidFill>
                  <a:srgbClr val="FFFFFF"/>
                </a:solidFill>
                <a:latin typeface="Cambria" pitchFamily="34" charset="0"/>
                <a:ea typeface="Cambria" pitchFamily="34" charset="-122"/>
                <a:cs typeface="Cambria" pitchFamily="34" charset="-120"/>
              </a:rPr>
              <a:t>proces</a:t>
            </a:r>
            <a:endParaRPr lang="en-US" sz="1350" b="1" dirty="0">
              <a:solidFill>
                <a:srgbClr val="FFFFFF"/>
              </a:solidFill>
              <a:latin typeface="Cambria" pitchFamily="34" charset="0"/>
              <a:ea typeface="Cambria" pitchFamily="34" charset="-122"/>
              <a:cs typeface="Cambria" pitchFamily="34" charset="-120"/>
            </a:endParaRPr>
          </a:p>
        </p:txBody>
      </p:sp>
      <p:sp>
        <p:nvSpPr>
          <p:cNvPr id="13" name="Text 10"/>
          <p:cNvSpPr/>
          <p:nvPr/>
        </p:nvSpPr>
        <p:spPr>
          <a:xfrm>
            <a:off x="2633472" y="3017520"/>
            <a:ext cx="1965960" cy="320040"/>
          </a:xfrm>
          <a:prstGeom prst="rect">
            <a:avLst/>
          </a:prstGeom>
          <a:noFill/>
          <a:ln/>
        </p:spPr>
        <p:txBody>
          <a:bodyPr wrap="square" lIns="0" tIns="0" rIns="0" bIns="0" rtlCol="0" anchor="ctr"/>
          <a:lstStyle/>
          <a:p>
            <a:pPr marL="0" indent="0" algn="ctr">
              <a:buNone/>
            </a:pPr>
            <a:r>
              <a:rPr lang="en-US" sz="1100" dirty="0">
                <a:solidFill>
                  <a:srgbClr val="D7EAF0"/>
                </a:solidFill>
                <a:latin typeface="Calibri" pitchFamily="34" charset="0"/>
                <a:ea typeface="Calibri" pitchFamily="34" charset="-122"/>
                <a:cs typeface="Calibri" pitchFamily="34" charset="-120"/>
              </a:rPr>
              <a:t>wk 36-37</a:t>
            </a:r>
            <a:endParaRPr lang="en-US" sz="1100" dirty="0"/>
          </a:p>
        </p:txBody>
      </p:sp>
      <p:sp>
        <p:nvSpPr>
          <p:cNvPr id="14" name="Shape 11"/>
          <p:cNvSpPr/>
          <p:nvPr/>
        </p:nvSpPr>
        <p:spPr>
          <a:xfrm>
            <a:off x="4748784" y="1691640"/>
            <a:ext cx="1965960" cy="1737360"/>
          </a:xfrm>
          <a:prstGeom prst="roundRect">
            <a:avLst>
              <a:gd name="adj" fmla="val 5263"/>
            </a:avLst>
          </a:prstGeom>
          <a:solidFill>
            <a:srgbClr val="065A82"/>
          </a:solidFill>
          <a:ln/>
        </p:spPr>
        <p:txBody>
          <a:bodyPr/>
          <a:lstStyle/>
          <a:p>
            <a:endParaRPr lang="nl-NL"/>
          </a:p>
        </p:txBody>
      </p:sp>
      <p:sp>
        <p:nvSpPr>
          <p:cNvPr id="15" name="Text 12"/>
          <p:cNvSpPr/>
          <p:nvPr/>
        </p:nvSpPr>
        <p:spPr>
          <a:xfrm>
            <a:off x="4764024" y="1828800"/>
            <a:ext cx="1965960" cy="274320"/>
          </a:xfrm>
          <a:prstGeom prst="rect">
            <a:avLst/>
          </a:prstGeom>
          <a:noFill/>
          <a:ln/>
        </p:spPr>
        <p:txBody>
          <a:bodyPr wrap="square" lIns="0" tIns="0" rIns="0" bIns="0" rtlCol="0" anchor="ctr"/>
          <a:lstStyle/>
          <a:p>
            <a:pPr marL="0" indent="0" algn="ctr">
              <a:buNone/>
            </a:pPr>
            <a:r>
              <a:rPr lang="en-US" sz="1100" b="1" dirty="0">
                <a:solidFill>
                  <a:srgbClr val="02C39A"/>
                </a:solidFill>
                <a:latin typeface="Calibri" pitchFamily="34" charset="0"/>
                <a:ea typeface="Calibri" pitchFamily="34" charset="-122"/>
                <a:cs typeface="Calibri" pitchFamily="34" charset="-120"/>
              </a:rPr>
              <a:t>Fase C</a:t>
            </a:r>
            <a:endParaRPr lang="en-US" sz="1100" dirty="0"/>
          </a:p>
        </p:txBody>
      </p:sp>
      <p:sp>
        <p:nvSpPr>
          <p:cNvPr id="16" name="Text 13"/>
          <p:cNvSpPr/>
          <p:nvPr/>
        </p:nvSpPr>
        <p:spPr>
          <a:xfrm>
            <a:off x="4855464" y="2148840"/>
            <a:ext cx="1783080" cy="731520"/>
          </a:xfrm>
          <a:prstGeom prst="rect">
            <a:avLst/>
          </a:prstGeom>
          <a:noFill/>
          <a:ln/>
        </p:spPr>
        <p:txBody>
          <a:bodyPr wrap="square" lIns="0" tIns="0" rIns="0" bIns="0" rtlCol="0" anchor="ctr"/>
          <a:lstStyle/>
          <a:p>
            <a:pPr marL="0" indent="0" algn="ctr">
              <a:lnSpc>
                <a:spcPct val="110000"/>
              </a:lnSpc>
              <a:buNone/>
            </a:pPr>
            <a:r>
              <a:rPr lang="en-US" sz="1350" b="1" dirty="0">
                <a:solidFill>
                  <a:srgbClr val="FFFFFF"/>
                </a:solidFill>
                <a:latin typeface="Cambria" pitchFamily="34" charset="0"/>
                <a:ea typeface="Cambria" pitchFamily="34" charset="-122"/>
                <a:cs typeface="Cambria" pitchFamily="34" charset="-120"/>
              </a:rPr>
              <a:t>Eigen opdracht</a:t>
            </a:r>
            <a:endParaRPr lang="en-US" sz="1350" dirty="0"/>
          </a:p>
          <a:p>
            <a:pPr marL="0" indent="0" algn="ctr">
              <a:lnSpc>
                <a:spcPct val="110000"/>
              </a:lnSpc>
              <a:buNone/>
            </a:pPr>
            <a:r>
              <a:rPr lang="en-US" sz="1350" b="1" dirty="0" err="1">
                <a:solidFill>
                  <a:srgbClr val="FFFFFF"/>
                </a:solidFill>
                <a:latin typeface="Cambria" pitchFamily="34" charset="0"/>
                <a:ea typeface="Cambria" pitchFamily="34" charset="-122"/>
                <a:cs typeface="Cambria" pitchFamily="34" charset="-120"/>
              </a:rPr>
              <a:t>kiezen</a:t>
            </a:r>
            <a:r>
              <a:rPr lang="en-US" sz="1350" b="1" dirty="0">
                <a:solidFill>
                  <a:srgbClr val="FFFFFF"/>
                </a:solidFill>
                <a:latin typeface="Cambria" pitchFamily="34" charset="0"/>
                <a:ea typeface="Cambria" pitchFamily="34" charset="-122"/>
                <a:cs typeface="Cambria" pitchFamily="34" charset="-120"/>
              </a:rPr>
              <a:t> </a:t>
            </a:r>
            <a:r>
              <a:rPr lang="en-US" sz="1350" b="1" dirty="0" err="1">
                <a:solidFill>
                  <a:srgbClr val="FFFFFF"/>
                </a:solidFill>
                <a:latin typeface="Cambria" pitchFamily="34" charset="0"/>
                <a:ea typeface="Cambria" pitchFamily="34" charset="-122"/>
                <a:cs typeface="Cambria" pitchFamily="34" charset="-120"/>
              </a:rPr>
              <a:t>en</a:t>
            </a:r>
            <a:r>
              <a:rPr lang="en-US" sz="1350" b="1" dirty="0">
                <a:solidFill>
                  <a:srgbClr val="FFFFFF"/>
                </a:solidFill>
                <a:latin typeface="Cambria" pitchFamily="34" charset="0"/>
                <a:ea typeface="Cambria" pitchFamily="34" charset="-122"/>
                <a:cs typeface="Cambria" pitchFamily="34" charset="-120"/>
              </a:rPr>
              <a:t> </a:t>
            </a:r>
          </a:p>
          <a:p>
            <a:pPr marL="0" indent="0" algn="ctr">
              <a:lnSpc>
                <a:spcPct val="110000"/>
              </a:lnSpc>
              <a:buNone/>
            </a:pPr>
            <a:r>
              <a:rPr lang="en-US" sz="1350" b="1" dirty="0">
                <a:solidFill>
                  <a:srgbClr val="FFFFFF"/>
                </a:solidFill>
                <a:latin typeface="Cambria" pitchFamily="34" charset="0"/>
                <a:ea typeface="Cambria" pitchFamily="34" charset="-122"/>
                <a:cs typeface="Cambria" pitchFamily="34" charset="-120"/>
              </a:rPr>
              <a:t>design thinking</a:t>
            </a:r>
            <a:endParaRPr lang="en-US" sz="1350" dirty="0"/>
          </a:p>
        </p:txBody>
      </p:sp>
      <p:sp>
        <p:nvSpPr>
          <p:cNvPr id="17" name="Text 14"/>
          <p:cNvSpPr/>
          <p:nvPr/>
        </p:nvSpPr>
        <p:spPr>
          <a:xfrm>
            <a:off x="4764024" y="3017520"/>
            <a:ext cx="1965960" cy="320040"/>
          </a:xfrm>
          <a:prstGeom prst="rect">
            <a:avLst/>
          </a:prstGeom>
          <a:noFill/>
          <a:ln/>
        </p:spPr>
        <p:txBody>
          <a:bodyPr wrap="square" lIns="0" tIns="0" rIns="0" bIns="0" rtlCol="0" anchor="ctr"/>
          <a:lstStyle/>
          <a:p>
            <a:pPr marL="0" indent="0" algn="ctr">
              <a:buNone/>
            </a:pPr>
            <a:r>
              <a:rPr lang="en-US" sz="1100" dirty="0">
                <a:solidFill>
                  <a:srgbClr val="D7EAF0"/>
                </a:solidFill>
                <a:latin typeface="Calibri" pitchFamily="34" charset="0"/>
                <a:ea typeface="Calibri" pitchFamily="34" charset="-122"/>
                <a:cs typeface="Calibri" pitchFamily="34" charset="-120"/>
              </a:rPr>
              <a:t>wk 37-38</a:t>
            </a:r>
            <a:endParaRPr lang="en-US" sz="1100" dirty="0"/>
          </a:p>
        </p:txBody>
      </p:sp>
      <p:sp>
        <p:nvSpPr>
          <p:cNvPr id="18" name="Shape 15"/>
          <p:cNvSpPr/>
          <p:nvPr/>
        </p:nvSpPr>
        <p:spPr>
          <a:xfrm>
            <a:off x="6879336" y="1691640"/>
            <a:ext cx="1965960" cy="1737360"/>
          </a:xfrm>
          <a:prstGeom prst="roundRect">
            <a:avLst>
              <a:gd name="adj" fmla="val 5263"/>
            </a:avLst>
          </a:prstGeom>
          <a:solidFill>
            <a:srgbClr val="1C7293"/>
          </a:solidFill>
          <a:ln/>
        </p:spPr>
        <p:txBody>
          <a:bodyPr/>
          <a:lstStyle/>
          <a:p>
            <a:endParaRPr lang="nl-NL"/>
          </a:p>
        </p:txBody>
      </p:sp>
      <p:sp>
        <p:nvSpPr>
          <p:cNvPr id="19" name="Text 16"/>
          <p:cNvSpPr/>
          <p:nvPr/>
        </p:nvSpPr>
        <p:spPr>
          <a:xfrm>
            <a:off x="6894576" y="1828800"/>
            <a:ext cx="1965960" cy="274320"/>
          </a:xfrm>
          <a:prstGeom prst="rect">
            <a:avLst/>
          </a:prstGeom>
          <a:noFill/>
          <a:ln/>
        </p:spPr>
        <p:txBody>
          <a:bodyPr wrap="square" lIns="0" tIns="0" rIns="0" bIns="0" rtlCol="0" anchor="ctr"/>
          <a:lstStyle/>
          <a:p>
            <a:pPr marL="0" indent="0" algn="ctr">
              <a:buNone/>
            </a:pPr>
            <a:r>
              <a:rPr lang="en-US" sz="1100" b="1" dirty="0">
                <a:solidFill>
                  <a:srgbClr val="02C39A"/>
                </a:solidFill>
                <a:latin typeface="Calibri" pitchFamily="34" charset="0"/>
                <a:ea typeface="Calibri" pitchFamily="34" charset="-122"/>
                <a:cs typeface="Calibri" pitchFamily="34" charset="-120"/>
              </a:rPr>
              <a:t>Fase D</a:t>
            </a:r>
            <a:endParaRPr lang="en-US" sz="1100" dirty="0"/>
          </a:p>
        </p:txBody>
      </p:sp>
      <p:sp>
        <p:nvSpPr>
          <p:cNvPr id="20" name="Text 17"/>
          <p:cNvSpPr/>
          <p:nvPr/>
        </p:nvSpPr>
        <p:spPr>
          <a:xfrm>
            <a:off x="6986016" y="2148840"/>
            <a:ext cx="1783080" cy="731520"/>
          </a:xfrm>
          <a:prstGeom prst="rect">
            <a:avLst/>
          </a:prstGeom>
          <a:noFill/>
          <a:ln/>
        </p:spPr>
        <p:txBody>
          <a:bodyPr wrap="square" lIns="0" tIns="0" rIns="0" bIns="0" rtlCol="0" anchor="ctr"/>
          <a:lstStyle/>
          <a:p>
            <a:pPr marL="0" indent="0" algn="ctr">
              <a:lnSpc>
                <a:spcPct val="110000"/>
              </a:lnSpc>
              <a:buNone/>
            </a:pPr>
            <a:r>
              <a:rPr lang="en-US" sz="1350" b="1" dirty="0">
                <a:solidFill>
                  <a:srgbClr val="FFFFFF"/>
                </a:solidFill>
                <a:latin typeface="Cambria" pitchFamily="34" charset="0"/>
                <a:ea typeface="Cambria" pitchFamily="34" charset="-122"/>
                <a:cs typeface="Cambria" pitchFamily="34" charset="-120"/>
              </a:rPr>
              <a:t>Onderzoek &amp;</a:t>
            </a:r>
            <a:endParaRPr lang="en-US" sz="1350" dirty="0"/>
          </a:p>
          <a:p>
            <a:pPr marL="0" indent="0" algn="ctr">
              <a:lnSpc>
                <a:spcPct val="110000"/>
              </a:lnSpc>
              <a:buNone/>
            </a:pPr>
            <a:r>
              <a:rPr lang="en-US" sz="1350" b="1" dirty="0">
                <a:solidFill>
                  <a:srgbClr val="FFFFFF"/>
                </a:solidFill>
                <a:latin typeface="Cambria" pitchFamily="34" charset="0"/>
                <a:ea typeface="Cambria" pitchFamily="34" charset="-122"/>
                <a:cs typeface="Cambria" pitchFamily="34" charset="-120"/>
              </a:rPr>
              <a:t>bedrijfsbezoek</a:t>
            </a:r>
            <a:endParaRPr lang="en-US" sz="1350" dirty="0"/>
          </a:p>
        </p:txBody>
      </p:sp>
      <p:sp>
        <p:nvSpPr>
          <p:cNvPr id="21" name="Text 18"/>
          <p:cNvSpPr/>
          <p:nvPr/>
        </p:nvSpPr>
        <p:spPr>
          <a:xfrm>
            <a:off x="6894576" y="3017520"/>
            <a:ext cx="1965960" cy="320040"/>
          </a:xfrm>
          <a:prstGeom prst="rect">
            <a:avLst/>
          </a:prstGeom>
          <a:noFill/>
          <a:ln/>
        </p:spPr>
        <p:txBody>
          <a:bodyPr wrap="square" lIns="0" tIns="0" rIns="0" bIns="0" rtlCol="0" anchor="ctr"/>
          <a:lstStyle/>
          <a:p>
            <a:pPr marL="0" indent="0" algn="ctr">
              <a:buNone/>
            </a:pPr>
            <a:r>
              <a:rPr lang="en-US" sz="1100" dirty="0">
                <a:solidFill>
                  <a:srgbClr val="D7EAF0"/>
                </a:solidFill>
                <a:latin typeface="Calibri" pitchFamily="34" charset="0"/>
                <a:ea typeface="Calibri" pitchFamily="34" charset="-122"/>
                <a:cs typeface="Calibri" pitchFamily="34" charset="-120"/>
              </a:rPr>
              <a:t>wk 38-40</a:t>
            </a:r>
            <a:endParaRPr lang="en-US" sz="1100" dirty="0"/>
          </a:p>
        </p:txBody>
      </p:sp>
      <p:sp>
        <p:nvSpPr>
          <p:cNvPr id="22" name="Shape 19"/>
          <p:cNvSpPr/>
          <p:nvPr/>
        </p:nvSpPr>
        <p:spPr>
          <a:xfrm>
            <a:off x="9009888" y="1691640"/>
            <a:ext cx="1965960" cy="1737360"/>
          </a:xfrm>
          <a:prstGeom prst="roundRect">
            <a:avLst>
              <a:gd name="adj" fmla="val 5263"/>
            </a:avLst>
          </a:prstGeom>
          <a:solidFill>
            <a:srgbClr val="065A82"/>
          </a:solidFill>
          <a:ln/>
        </p:spPr>
        <p:txBody>
          <a:bodyPr/>
          <a:lstStyle/>
          <a:p>
            <a:endParaRPr lang="nl-NL"/>
          </a:p>
        </p:txBody>
      </p:sp>
      <p:sp>
        <p:nvSpPr>
          <p:cNvPr id="23" name="Text 20"/>
          <p:cNvSpPr/>
          <p:nvPr/>
        </p:nvSpPr>
        <p:spPr>
          <a:xfrm>
            <a:off x="9025128" y="1828800"/>
            <a:ext cx="1965960" cy="274320"/>
          </a:xfrm>
          <a:prstGeom prst="rect">
            <a:avLst/>
          </a:prstGeom>
          <a:noFill/>
          <a:ln/>
        </p:spPr>
        <p:txBody>
          <a:bodyPr wrap="square" lIns="0" tIns="0" rIns="0" bIns="0" rtlCol="0" anchor="ctr"/>
          <a:lstStyle/>
          <a:p>
            <a:pPr marL="0" indent="0" algn="ctr">
              <a:buNone/>
            </a:pPr>
            <a:r>
              <a:rPr lang="en-US" sz="1100" b="1" dirty="0">
                <a:solidFill>
                  <a:srgbClr val="02C39A"/>
                </a:solidFill>
                <a:latin typeface="Calibri" pitchFamily="34" charset="0"/>
                <a:ea typeface="Calibri" pitchFamily="34" charset="-122"/>
                <a:cs typeface="Calibri" pitchFamily="34" charset="-120"/>
              </a:rPr>
              <a:t>Fase E</a:t>
            </a:r>
            <a:endParaRPr lang="en-US" sz="1100" dirty="0"/>
          </a:p>
        </p:txBody>
      </p:sp>
      <p:sp>
        <p:nvSpPr>
          <p:cNvPr id="24" name="Text 21"/>
          <p:cNvSpPr/>
          <p:nvPr/>
        </p:nvSpPr>
        <p:spPr>
          <a:xfrm>
            <a:off x="9116568" y="2148840"/>
            <a:ext cx="1783080" cy="731520"/>
          </a:xfrm>
          <a:prstGeom prst="rect">
            <a:avLst/>
          </a:prstGeom>
          <a:noFill/>
          <a:ln/>
        </p:spPr>
        <p:txBody>
          <a:bodyPr wrap="square" lIns="0" tIns="0" rIns="0" bIns="0" rtlCol="0" anchor="ctr"/>
          <a:lstStyle/>
          <a:p>
            <a:pPr marL="0" indent="0" algn="ctr">
              <a:lnSpc>
                <a:spcPct val="110000"/>
              </a:lnSpc>
              <a:buNone/>
            </a:pPr>
            <a:r>
              <a:rPr lang="en-US" sz="1350" b="1" dirty="0">
                <a:solidFill>
                  <a:srgbClr val="FFFFFF"/>
                </a:solidFill>
                <a:latin typeface="Cambria" pitchFamily="34" charset="0"/>
                <a:ea typeface="Cambria" pitchFamily="34" charset="-122"/>
                <a:cs typeface="Cambria" pitchFamily="34" charset="-120"/>
              </a:rPr>
              <a:t>Verbeteren</a:t>
            </a:r>
            <a:endParaRPr lang="en-US" sz="1350" dirty="0"/>
          </a:p>
        </p:txBody>
      </p:sp>
      <p:sp>
        <p:nvSpPr>
          <p:cNvPr id="25" name="Text 22"/>
          <p:cNvSpPr/>
          <p:nvPr/>
        </p:nvSpPr>
        <p:spPr>
          <a:xfrm>
            <a:off x="9025128" y="3017520"/>
            <a:ext cx="1965960" cy="320040"/>
          </a:xfrm>
          <a:prstGeom prst="rect">
            <a:avLst/>
          </a:prstGeom>
          <a:noFill/>
          <a:ln/>
        </p:spPr>
        <p:txBody>
          <a:bodyPr wrap="square" lIns="0" tIns="0" rIns="0" bIns="0" rtlCol="0" anchor="ctr"/>
          <a:lstStyle/>
          <a:p>
            <a:pPr marL="0" indent="0" algn="ctr">
              <a:buNone/>
            </a:pPr>
            <a:r>
              <a:rPr lang="en-US" sz="1100" dirty="0">
                <a:solidFill>
                  <a:srgbClr val="D7EAF0"/>
                </a:solidFill>
                <a:latin typeface="Calibri" pitchFamily="34" charset="0"/>
                <a:ea typeface="Calibri" pitchFamily="34" charset="-122"/>
                <a:cs typeface="Calibri" pitchFamily="34" charset="-120"/>
              </a:rPr>
              <a:t>wk 41-42</a:t>
            </a:r>
            <a:endParaRPr lang="en-US" sz="1100" dirty="0"/>
          </a:p>
        </p:txBody>
      </p:sp>
      <p:sp>
        <p:nvSpPr>
          <p:cNvPr id="26" name="Shape 23"/>
          <p:cNvSpPr/>
          <p:nvPr/>
        </p:nvSpPr>
        <p:spPr>
          <a:xfrm>
            <a:off x="10518648" y="3210649"/>
            <a:ext cx="914400" cy="914400"/>
          </a:xfrm>
          <a:prstGeom prst="roundRect">
            <a:avLst>
              <a:gd name="adj" fmla="val 8000"/>
            </a:avLst>
          </a:prstGeom>
          <a:solidFill>
            <a:srgbClr val="C9D3D6"/>
          </a:solidFill>
          <a:ln/>
        </p:spPr>
        <p:txBody>
          <a:bodyPr/>
          <a:lstStyle/>
          <a:p>
            <a:endParaRPr lang="nl-NL"/>
          </a:p>
        </p:txBody>
      </p:sp>
      <p:sp>
        <p:nvSpPr>
          <p:cNvPr id="27" name="Text 24"/>
          <p:cNvSpPr/>
          <p:nvPr/>
        </p:nvSpPr>
        <p:spPr>
          <a:xfrm>
            <a:off x="10533888" y="3347809"/>
            <a:ext cx="914400" cy="685800"/>
          </a:xfrm>
          <a:prstGeom prst="rect">
            <a:avLst/>
          </a:prstGeom>
          <a:noFill/>
          <a:ln/>
        </p:spPr>
        <p:txBody>
          <a:bodyPr wrap="square" lIns="0" tIns="0" rIns="0" bIns="0" rtlCol="0" anchor="ctr"/>
          <a:lstStyle/>
          <a:p>
            <a:pPr marL="0" indent="0" algn="ctr">
              <a:lnSpc>
                <a:spcPct val="110000"/>
              </a:lnSpc>
              <a:buNone/>
            </a:pPr>
            <a:r>
              <a:rPr lang="en-US" sz="950" b="1" dirty="0">
                <a:solidFill>
                  <a:srgbClr val="13293D"/>
                </a:solidFill>
                <a:latin typeface="Calibri" pitchFamily="34" charset="0"/>
                <a:ea typeface="Calibri" pitchFamily="34" charset="-122"/>
                <a:cs typeface="Calibri" pitchFamily="34" charset="-120"/>
              </a:rPr>
              <a:t>Wk 43</a:t>
            </a:r>
            <a:endParaRPr lang="en-US" sz="950" dirty="0"/>
          </a:p>
          <a:p>
            <a:pPr marL="0" indent="0" algn="ctr">
              <a:lnSpc>
                <a:spcPct val="110000"/>
              </a:lnSpc>
              <a:buNone/>
            </a:pPr>
            <a:r>
              <a:rPr lang="en-US" sz="950" b="1" dirty="0">
                <a:solidFill>
                  <a:srgbClr val="13293D"/>
                </a:solidFill>
                <a:latin typeface="Calibri" pitchFamily="34" charset="0"/>
                <a:ea typeface="Calibri" pitchFamily="34" charset="-122"/>
                <a:cs typeface="Calibri" pitchFamily="34" charset="-120"/>
              </a:rPr>
              <a:t>vakantie</a:t>
            </a:r>
            <a:endParaRPr lang="en-US" sz="950" dirty="0"/>
          </a:p>
        </p:txBody>
      </p:sp>
      <p:sp>
        <p:nvSpPr>
          <p:cNvPr id="32" name="Text 29"/>
          <p:cNvSpPr/>
          <p:nvPr/>
        </p:nvSpPr>
        <p:spPr>
          <a:xfrm>
            <a:off x="502920" y="3749040"/>
            <a:ext cx="10515600" cy="320040"/>
          </a:xfrm>
          <a:prstGeom prst="rect">
            <a:avLst/>
          </a:prstGeom>
          <a:noFill/>
          <a:ln/>
        </p:spPr>
        <p:txBody>
          <a:bodyPr wrap="square" lIns="0" tIns="0" rIns="0" bIns="0" rtlCol="0" anchor="ctr"/>
          <a:lstStyle/>
          <a:p>
            <a:pPr marL="0" indent="0">
              <a:buNone/>
            </a:pPr>
            <a:r>
              <a:rPr lang="en-US" sz="1200" i="1" dirty="0">
                <a:solidFill>
                  <a:srgbClr val="4C6B79"/>
                </a:solidFill>
                <a:latin typeface="Calibri" pitchFamily="34" charset="0"/>
                <a:ea typeface="Calibri" pitchFamily="34" charset="-122"/>
                <a:cs typeface="Calibri" pitchFamily="34" charset="-120"/>
              </a:rPr>
              <a:t>Let op: week 45 is een studiedag — die week is er geen LOB-les.</a:t>
            </a:r>
            <a:endParaRPr lang="en-US" sz="1200" dirty="0"/>
          </a:p>
        </p:txBody>
      </p:sp>
      <p:sp>
        <p:nvSpPr>
          <p:cNvPr id="33" name="Shape 30"/>
          <p:cNvSpPr/>
          <p:nvPr/>
        </p:nvSpPr>
        <p:spPr>
          <a:xfrm>
            <a:off x="502920" y="4251960"/>
            <a:ext cx="11155680" cy="1737360"/>
          </a:xfrm>
          <a:prstGeom prst="roundRect">
            <a:avLst>
              <a:gd name="adj" fmla="val 5263"/>
            </a:avLst>
          </a:prstGeom>
          <a:solidFill>
            <a:srgbClr val="EAF3F6"/>
          </a:solidFill>
          <a:ln/>
        </p:spPr>
        <p:txBody>
          <a:bodyPr/>
          <a:lstStyle/>
          <a:p>
            <a:endParaRPr lang="nl-NL"/>
          </a:p>
        </p:txBody>
      </p:sp>
      <p:sp>
        <p:nvSpPr>
          <p:cNvPr id="34" name="Text 31"/>
          <p:cNvSpPr/>
          <p:nvPr/>
        </p:nvSpPr>
        <p:spPr>
          <a:xfrm>
            <a:off x="822960" y="4434840"/>
            <a:ext cx="10515600" cy="137160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13293D"/>
                </a:solidFill>
                <a:latin typeface="Calibri" pitchFamily="34" charset="0"/>
                <a:ea typeface="Calibri" pitchFamily="34" charset="-122"/>
                <a:cs typeface="Calibri" pitchFamily="34" charset="-120"/>
              </a:rPr>
              <a:t>Docenten: gebruik deze pagina om in één oogopslag te zien in welke week welke fase speelt.</a:t>
            </a:r>
            <a:endParaRPr lang="en-US" sz="1300" dirty="0"/>
          </a:p>
          <a:p>
            <a:pPr marL="342900" indent="-342900">
              <a:spcAft>
                <a:spcPts val="800"/>
              </a:spcAft>
              <a:buSzPct val="100000"/>
              <a:buChar char="•"/>
            </a:pPr>
            <a:r>
              <a:rPr lang="en-US" sz="1300" dirty="0">
                <a:solidFill>
                  <a:srgbClr val="13293D"/>
                </a:solidFill>
                <a:latin typeface="Calibri" pitchFamily="34" charset="0"/>
                <a:ea typeface="Calibri" pitchFamily="34" charset="-122"/>
                <a:cs typeface="Calibri" pitchFamily="34" charset="-120"/>
              </a:rPr>
              <a:t>De concrete lesdata en op te leveren producten per fase staan op de volgende pagina’s.</a:t>
            </a:r>
            <a:endParaRPr lang="en-US" sz="1300" dirty="0"/>
          </a:p>
          <a:p>
            <a:pPr marL="342900" indent="-342900">
              <a:spcAft>
                <a:spcPts val="800"/>
              </a:spcAft>
              <a:buSzPct val="100000"/>
              <a:buChar char="•"/>
            </a:pPr>
            <a:r>
              <a:rPr lang="en-US" sz="1300" dirty="0">
                <a:solidFill>
                  <a:srgbClr val="13293D"/>
                </a:solidFill>
                <a:latin typeface="Calibri" pitchFamily="34" charset="0"/>
                <a:ea typeface="Calibri" pitchFamily="34" charset="-122"/>
                <a:cs typeface="Calibri" pitchFamily="34" charset="-120"/>
              </a:rPr>
              <a:t>De volledige, gedetailleerde weekplanning staat in een apart Word-document.</a:t>
            </a:r>
            <a:endParaRPr lang="en-US" sz="1300" dirty="0"/>
          </a:p>
        </p:txBody>
      </p:sp>
      <p:sp>
        <p:nvSpPr>
          <p:cNvPr id="35" name="Text 32"/>
          <p:cNvSpPr/>
          <p:nvPr/>
        </p:nvSpPr>
        <p:spPr>
          <a:xfrm>
            <a:off x="457200" y="6519672"/>
            <a:ext cx="7315200" cy="274320"/>
          </a:xfrm>
          <a:prstGeom prst="rect">
            <a:avLst/>
          </a:prstGeom>
          <a:noFill/>
          <a:ln/>
        </p:spPr>
        <p:txBody>
          <a:bodyPr wrap="square" lIns="0" tIns="0" rIns="0" bIns="0" rtlCol="0" anchor="ctr"/>
          <a:lstStyle/>
          <a:p>
            <a:pPr marL="0" indent="0">
              <a:buNone/>
            </a:pPr>
            <a:r>
              <a:rPr lang="en-US" sz="1000" dirty="0">
                <a:solidFill>
                  <a:srgbClr val="4C6B79"/>
                </a:solidFill>
                <a:latin typeface="Calibri" pitchFamily="34" charset="0"/>
                <a:ea typeface="Calibri" pitchFamily="34" charset="-122"/>
                <a:cs typeface="Calibri" pitchFamily="34" charset="-120"/>
              </a:rPr>
              <a:t>5 · Tijdlijn</a:t>
            </a:r>
            <a:endParaRPr lang="en-US" sz="1000" dirty="0"/>
          </a:p>
        </p:txBody>
      </p:sp>
      <p:sp>
        <p:nvSpPr>
          <p:cNvPr id="36" name="Text 33"/>
          <p:cNvSpPr/>
          <p:nvPr/>
        </p:nvSpPr>
        <p:spPr>
          <a:xfrm>
            <a:off x="7772400" y="6519672"/>
            <a:ext cx="3959352" cy="274320"/>
          </a:xfrm>
          <a:prstGeom prst="rect">
            <a:avLst/>
          </a:prstGeom>
          <a:noFill/>
          <a:ln/>
        </p:spPr>
        <p:txBody>
          <a:bodyPr wrap="square" lIns="0" tIns="0" rIns="0" bIns="0" rtlCol="0" anchor="ctr"/>
          <a:lstStyle/>
          <a:p>
            <a:pPr marL="0" indent="0" algn="r">
              <a:buNone/>
            </a:pPr>
            <a:r>
              <a:rPr lang="en-US" sz="1000" dirty="0">
                <a:solidFill>
                  <a:srgbClr val="4C6B79"/>
                </a:solidFill>
                <a:latin typeface="Calibri" pitchFamily="34" charset="0"/>
                <a:ea typeface="Calibri" pitchFamily="34" charset="-122"/>
                <a:cs typeface="Calibri" pitchFamily="34" charset="-120"/>
              </a:rPr>
              <a:t>Ontdek de Keten van Water — Uitvoeringsplan</a:t>
            </a:r>
            <a:endParaRPr lang="en-US" sz="1000" dirty="0"/>
          </a:p>
        </p:txBody>
      </p:sp>
      <p:sp>
        <p:nvSpPr>
          <p:cNvPr id="28" name="Shape 25"/>
          <p:cNvSpPr/>
          <p:nvPr/>
        </p:nvSpPr>
        <p:spPr>
          <a:xfrm>
            <a:off x="9009888" y="4080376"/>
            <a:ext cx="1965960" cy="1737360"/>
          </a:xfrm>
          <a:prstGeom prst="roundRect">
            <a:avLst>
              <a:gd name="adj" fmla="val 5263"/>
            </a:avLst>
          </a:prstGeom>
          <a:solidFill>
            <a:srgbClr val="065A82"/>
          </a:solidFill>
          <a:ln/>
        </p:spPr>
        <p:txBody>
          <a:bodyPr/>
          <a:lstStyle/>
          <a:p>
            <a:endParaRPr lang="nl-NL"/>
          </a:p>
        </p:txBody>
      </p:sp>
      <p:sp>
        <p:nvSpPr>
          <p:cNvPr id="29" name="Text 26"/>
          <p:cNvSpPr/>
          <p:nvPr/>
        </p:nvSpPr>
        <p:spPr>
          <a:xfrm>
            <a:off x="9009888" y="4217536"/>
            <a:ext cx="1965960" cy="274320"/>
          </a:xfrm>
          <a:prstGeom prst="rect">
            <a:avLst/>
          </a:prstGeom>
          <a:noFill/>
          <a:ln/>
        </p:spPr>
        <p:txBody>
          <a:bodyPr wrap="square" lIns="0" tIns="0" rIns="0" bIns="0" rtlCol="0" anchor="ctr"/>
          <a:lstStyle/>
          <a:p>
            <a:pPr marL="0" indent="0" algn="ctr">
              <a:buNone/>
            </a:pPr>
            <a:r>
              <a:rPr lang="en-US" sz="1100" b="1" dirty="0">
                <a:solidFill>
                  <a:srgbClr val="02C39A"/>
                </a:solidFill>
                <a:latin typeface="Calibri" pitchFamily="34" charset="0"/>
                <a:ea typeface="Calibri" pitchFamily="34" charset="-122"/>
                <a:cs typeface="Calibri" pitchFamily="34" charset="-120"/>
              </a:rPr>
              <a:t>Fase F</a:t>
            </a:r>
            <a:endParaRPr lang="en-US" sz="1100" dirty="0"/>
          </a:p>
        </p:txBody>
      </p:sp>
      <p:sp>
        <p:nvSpPr>
          <p:cNvPr id="30" name="Text 27"/>
          <p:cNvSpPr/>
          <p:nvPr/>
        </p:nvSpPr>
        <p:spPr>
          <a:xfrm>
            <a:off x="9101328" y="4537576"/>
            <a:ext cx="1783080" cy="731520"/>
          </a:xfrm>
          <a:prstGeom prst="rect">
            <a:avLst/>
          </a:prstGeom>
          <a:noFill/>
          <a:ln/>
        </p:spPr>
        <p:txBody>
          <a:bodyPr wrap="square" lIns="0" tIns="0" rIns="0" bIns="0" rtlCol="0" anchor="ctr"/>
          <a:lstStyle/>
          <a:p>
            <a:pPr marL="0" indent="0" algn="ctr">
              <a:lnSpc>
                <a:spcPct val="110000"/>
              </a:lnSpc>
              <a:buNone/>
            </a:pPr>
            <a:r>
              <a:rPr lang="en-US" sz="1350" b="1" dirty="0">
                <a:solidFill>
                  <a:srgbClr val="FFFFFF"/>
                </a:solidFill>
                <a:latin typeface="Cambria" pitchFamily="34" charset="0"/>
                <a:ea typeface="Cambria" pitchFamily="34" charset="-122"/>
                <a:cs typeface="Cambria" pitchFamily="34" charset="-120"/>
              </a:rPr>
              <a:t>Afronden &amp;</a:t>
            </a:r>
            <a:endParaRPr lang="en-US" sz="1350" dirty="0"/>
          </a:p>
          <a:p>
            <a:pPr marL="0" indent="0" algn="ctr">
              <a:lnSpc>
                <a:spcPct val="110000"/>
              </a:lnSpc>
              <a:buNone/>
            </a:pPr>
            <a:r>
              <a:rPr lang="en-US" sz="1350" b="1" dirty="0">
                <a:solidFill>
                  <a:srgbClr val="FFFFFF"/>
                </a:solidFill>
                <a:latin typeface="Cambria" pitchFamily="34" charset="0"/>
                <a:ea typeface="Cambria" pitchFamily="34" charset="-122"/>
                <a:cs typeface="Cambria" pitchFamily="34" charset="-120"/>
              </a:rPr>
              <a:t>adviseren</a:t>
            </a:r>
            <a:endParaRPr lang="en-US" sz="1350" dirty="0"/>
          </a:p>
        </p:txBody>
      </p:sp>
      <p:sp>
        <p:nvSpPr>
          <p:cNvPr id="31" name="Text 28"/>
          <p:cNvSpPr/>
          <p:nvPr/>
        </p:nvSpPr>
        <p:spPr>
          <a:xfrm>
            <a:off x="9009888" y="5406256"/>
            <a:ext cx="1965960" cy="320040"/>
          </a:xfrm>
          <a:prstGeom prst="rect">
            <a:avLst/>
          </a:prstGeom>
          <a:noFill/>
          <a:ln/>
        </p:spPr>
        <p:txBody>
          <a:bodyPr wrap="square" lIns="0" tIns="0" rIns="0" bIns="0" rtlCol="0" anchor="ctr"/>
          <a:lstStyle/>
          <a:p>
            <a:pPr marL="0" indent="0" algn="ctr">
              <a:buNone/>
            </a:pPr>
            <a:r>
              <a:rPr lang="en-US" sz="1100" dirty="0">
                <a:solidFill>
                  <a:srgbClr val="D7EAF0"/>
                </a:solidFill>
                <a:latin typeface="Calibri" pitchFamily="34" charset="0"/>
                <a:ea typeface="Calibri" pitchFamily="34" charset="-122"/>
                <a:cs typeface="Calibri" pitchFamily="34" charset="-120"/>
              </a:rPr>
              <a:t>wk 44-46</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457200" y="411480"/>
            <a:ext cx="566928" cy="566928"/>
          </a:xfrm>
          <a:prstGeom prst="ellipse">
            <a:avLst/>
          </a:prstGeom>
          <a:solidFill>
            <a:srgbClr val="065A82"/>
          </a:solidFill>
          <a:ln/>
        </p:spPr>
        <p:txBody>
          <a:bodyPr/>
          <a:lstStyle/>
          <a:p>
            <a:endParaRPr lang="nl-NL"/>
          </a:p>
        </p:txBody>
      </p:sp>
      <p:pic>
        <p:nvPicPr>
          <p:cNvPr id="3" name="Image 0" descr="icons/handshake.png"/>
          <p:cNvPicPr>
            <a:picLocks noChangeAspect="1"/>
          </p:cNvPicPr>
          <p:nvPr/>
        </p:nvPicPr>
        <p:blipFill>
          <a:blip r:embed="rId3"/>
          <a:stretch>
            <a:fillRect/>
          </a:stretch>
        </p:blipFill>
        <p:spPr>
          <a:xfrm>
            <a:off x="593263" y="547543"/>
            <a:ext cx="294803" cy="294803"/>
          </a:xfrm>
          <a:prstGeom prst="rect">
            <a:avLst/>
          </a:prstGeom>
        </p:spPr>
      </p:pic>
      <p:sp>
        <p:nvSpPr>
          <p:cNvPr id="4" name="Text 1"/>
          <p:cNvSpPr/>
          <p:nvPr/>
        </p:nvSpPr>
        <p:spPr>
          <a:xfrm>
            <a:off x="1188720" y="365760"/>
            <a:ext cx="10424160" cy="502920"/>
          </a:xfrm>
          <a:prstGeom prst="rect">
            <a:avLst/>
          </a:prstGeom>
          <a:noFill/>
          <a:ln/>
        </p:spPr>
        <p:txBody>
          <a:bodyPr wrap="square" lIns="0" tIns="0" rIns="0" bIns="0" rtlCol="0" anchor="ctr"/>
          <a:lstStyle/>
          <a:p>
            <a:pPr marL="0" indent="0">
              <a:buNone/>
            </a:pPr>
            <a:r>
              <a:rPr lang="en-US" sz="3000" b="1" dirty="0">
                <a:solidFill>
                  <a:srgbClr val="13293D"/>
                </a:solidFill>
                <a:latin typeface="Cambria" pitchFamily="34" charset="0"/>
                <a:ea typeface="Cambria" pitchFamily="34" charset="-122"/>
                <a:cs typeface="Cambria" pitchFamily="34" charset="-120"/>
              </a:rPr>
              <a:t>Fase A — Opstart &amp; kennismaking</a:t>
            </a:r>
            <a:endParaRPr lang="en-US" sz="3000" dirty="0"/>
          </a:p>
        </p:txBody>
      </p:sp>
      <p:sp>
        <p:nvSpPr>
          <p:cNvPr id="5" name="Text 2"/>
          <p:cNvSpPr/>
          <p:nvPr/>
        </p:nvSpPr>
        <p:spPr>
          <a:xfrm>
            <a:off x="1188720" y="841248"/>
            <a:ext cx="10424160" cy="320040"/>
          </a:xfrm>
          <a:prstGeom prst="rect">
            <a:avLst/>
          </a:prstGeom>
          <a:noFill/>
          <a:ln/>
        </p:spPr>
        <p:txBody>
          <a:bodyPr wrap="square" lIns="0" tIns="0" rIns="0" bIns="0" rtlCol="0" anchor="ctr"/>
          <a:lstStyle/>
          <a:p>
            <a:pPr marL="0" indent="0">
              <a:buNone/>
            </a:pPr>
            <a:r>
              <a:rPr lang="en-US" sz="1400" i="1" dirty="0">
                <a:solidFill>
                  <a:srgbClr val="4C6B79"/>
                </a:solidFill>
                <a:latin typeface="Calibri" pitchFamily="34" charset="0"/>
                <a:ea typeface="Calibri" pitchFamily="34" charset="-122"/>
                <a:cs typeface="Calibri" pitchFamily="34" charset="-120"/>
              </a:rPr>
              <a:t>Weken 32 t/m 35</a:t>
            </a:r>
            <a:endParaRPr lang="en-US" sz="1400" dirty="0"/>
          </a:p>
        </p:txBody>
      </p:sp>
      <p:sp>
        <p:nvSpPr>
          <p:cNvPr id="6" name="Shape 3"/>
          <p:cNvSpPr/>
          <p:nvPr/>
        </p:nvSpPr>
        <p:spPr>
          <a:xfrm>
            <a:off x="457200" y="1417320"/>
            <a:ext cx="3017520" cy="548640"/>
          </a:xfrm>
          <a:prstGeom prst="roundRect">
            <a:avLst>
              <a:gd name="adj" fmla="val 50000"/>
            </a:avLst>
          </a:prstGeom>
          <a:solidFill>
            <a:srgbClr val="02C39A"/>
          </a:solidFill>
          <a:ln/>
        </p:spPr>
        <p:txBody>
          <a:bodyPr/>
          <a:lstStyle/>
          <a:p>
            <a:endParaRPr lang="nl-NL"/>
          </a:p>
        </p:txBody>
      </p:sp>
      <p:sp>
        <p:nvSpPr>
          <p:cNvPr id="7" name="Text 4"/>
          <p:cNvSpPr/>
          <p:nvPr/>
        </p:nvSpPr>
        <p:spPr>
          <a:xfrm>
            <a:off x="457200" y="1417320"/>
            <a:ext cx="3017520" cy="548640"/>
          </a:xfrm>
          <a:prstGeom prst="rect">
            <a:avLst/>
          </a:prstGeom>
          <a:noFill/>
          <a:ln/>
        </p:spPr>
        <p:txBody>
          <a:bodyPr wrap="square" lIns="0" tIns="0" rIns="0" bIns="0" rtlCol="0" anchor="ctr"/>
          <a:lstStyle/>
          <a:p>
            <a:pPr marL="0" indent="0" algn="ctr">
              <a:buNone/>
            </a:pPr>
            <a:r>
              <a:rPr lang="en-US" sz="1400" b="1" dirty="0">
                <a:solidFill>
                  <a:srgbClr val="0A3A52"/>
                </a:solidFill>
                <a:latin typeface="Calibri" pitchFamily="34" charset="0"/>
                <a:ea typeface="Calibri" pitchFamily="34" charset="-122"/>
                <a:cs typeface="Calibri" pitchFamily="34" charset="-120"/>
              </a:rPr>
              <a:t>20 aug – 27 aug</a:t>
            </a:r>
            <a:endParaRPr lang="en-US" sz="1400" dirty="0"/>
          </a:p>
        </p:txBody>
      </p:sp>
      <p:sp>
        <p:nvSpPr>
          <p:cNvPr id="8" name="Text 5"/>
          <p:cNvSpPr/>
          <p:nvPr/>
        </p:nvSpPr>
        <p:spPr>
          <a:xfrm>
            <a:off x="457200" y="2194560"/>
            <a:ext cx="6675120" cy="320040"/>
          </a:xfrm>
          <a:prstGeom prst="rect">
            <a:avLst/>
          </a:prstGeom>
          <a:noFill/>
          <a:ln/>
        </p:spPr>
        <p:txBody>
          <a:bodyPr wrap="square" lIns="0" tIns="0" rIns="0" bIns="0" rtlCol="0" anchor="ctr"/>
          <a:lstStyle/>
          <a:p>
            <a:pPr marL="0" indent="0">
              <a:buNone/>
            </a:pPr>
            <a:r>
              <a:rPr lang="en-US" sz="1500" b="1" dirty="0">
                <a:solidFill>
                  <a:srgbClr val="065A82"/>
                </a:solidFill>
                <a:latin typeface="Cambria" pitchFamily="34" charset="0"/>
                <a:ea typeface="Cambria" pitchFamily="34" charset="-122"/>
                <a:cs typeface="Cambria" pitchFamily="34" charset="-120"/>
              </a:rPr>
              <a:t>Activiteiten</a:t>
            </a:r>
            <a:endParaRPr lang="en-US" sz="1500" dirty="0"/>
          </a:p>
        </p:txBody>
      </p:sp>
      <p:sp>
        <p:nvSpPr>
          <p:cNvPr id="9" name="Text 6"/>
          <p:cNvSpPr/>
          <p:nvPr/>
        </p:nvSpPr>
        <p:spPr>
          <a:xfrm>
            <a:off x="457200" y="2560320"/>
            <a:ext cx="6675120" cy="3566160"/>
          </a:xfrm>
          <a:prstGeom prst="rect">
            <a:avLst/>
          </a:prstGeom>
          <a:noFill/>
          <a:ln/>
        </p:spPr>
        <p:txBody>
          <a:bodyPr wrap="square" lIns="0" tIns="0" rIns="0" bIns="0" rtlCol="0" anchor="t"/>
          <a:lstStyle/>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Wk 32-34: projectopzet en begroting gereed (voorbereiding docent)</a:t>
            </a:r>
            <a:endParaRPr lang="en-US" sz="1350" dirty="0"/>
          </a:p>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20 aug, 13:00: kick-off overleg met Anne</a:t>
            </a:r>
            <a:endParaRPr lang="en-US" sz="1350" dirty="0"/>
          </a:p>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25 aug: eerste schooldag — uitleg LOB, Ontdek jouw Ikigai &amp; planning</a:t>
            </a:r>
            <a:endParaRPr lang="en-US" sz="1350" dirty="0"/>
          </a:p>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27 aug: Ikigai afmaken, nieuwe opdracht “Ontdek de Keten van Water” (SDG) geïntroduceerd, keten in kaart brengen</a:t>
            </a:r>
            <a:endParaRPr lang="en-US" sz="1350" dirty="0"/>
          </a:p>
        </p:txBody>
      </p:sp>
      <p:sp>
        <p:nvSpPr>
          <p:cNvPr id="10" name="Shape 7"/>
          <p:cNvSpPr/>
          <p:nvPr/>
        </p:nvSpPr>
        <p:spPr>
          <a:xfrm>
            <a:off x="7452360" y="1417320"/>
            <a:ext cx="4251960" cy="4709160"/>
          </a:xfrm>
          <a:prstGeom prst="roundRect">
            <a:avLst>
              <a:gd name="adj" fmla="val 2581"/>
            </a:avLst>
          </a:prstGeom>
          <a:solidFill>
            <a:srgbClr val="065A82"/>
          </a:solidFill>
          <a:ln/>
        </p:spPr>
        <p:txBody>
          <a:bodyPr/>
          <a:lstStyle/>
          <a:p>
            <a:endParaRPr lang="nl-NL"/>
          </a:p>
        </p:txBody>
      </p:sp>
      <p:sp>
        <p:nvSpPr>
          <p:cNvPr id="11" name="Shape 8"/>
          <p:cNvSpPr/>
          <p:nvPr/>
        </p:nvSpPr>
        <p:spPr>
          <a:xfrm>
            <a:off x="7726680" y="1691640"/>
            <a:ext cx="548640" cy="548640"/>
          </a:xfrm>
          <a:prstGeom prst="ellipse">
            <a:avLst/>
          </a:prstGeom>
          <a:solidFill>
            <a:srgbClr val="02C39A"/>
          </a:solidFill>
          <a:ln/>
        </p:spPr>
        <p:txBody>
          <a:bodyPr/>
          <a:lstStyle/>
          <a:p>
            <a:endParaRPr lang="nl-NL"/>
          </a:p>
        </p:txBody>
      </p:sp>
      <p:pic>
        <p:nvPicPr>
          <p:cNvPr id="12" name="Image 1" descr="icons/download.png"/>
          <p:cNvPicPr>
            <a:picLocks noChangeAspect="1"/>
          </p:cNvPicPr>
          <p:nvPr/>
        </p:nvPicPr>
        <p:blipFill>
          <a:blip r:embed="rId4"/>
          <a:stretch>
            <a:fillRect/>
          </a:stretch>
        </p:blipFill>
        <p:spPr>
          <a:xfrm>
            <a:off x="7858354" y="1823314"/>
            <a:ext cx="285293" cy="285293"/>
          </a:xfrm>
          <a:prstGeom prst="rect">
            <a:avLst/>
          </a:prstGeom>
        </p:spPr>
      </p:pic>
      <p:sp>
        <p:nvSpPr>
          <p:cNvPr id="13" name="Text 9"/>
          <p:cNvSpPr/>
          <p:nvPr/>
        </p:nvSpPr>
        <p:spPr>
          <a:xfrm>
            <a:off x="8412480" y="1737360"/>
            <a:ext cx="3108960" cy="45720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Op te leveren</a:t>
            </a:r>
            <a:endParaRPr lang="en-US" sz="1500" dirty="0"/>
          </a:p>
        </p:txBody>
      </p:sp>
      <p:sp>
        <p:nvSpPr>
          <p:cNvPr id="14" name="Text 10"/>
          <p:cNvSpPr/>
          <p:nvPr/>
        </p:nvSpPr>
        <p:spPr>
          <a:xfrm>
            <a:off x="7726680" y="2377440"/>
            <a:ext cx="3749040" cy="2377440"/>
          </a:xfrm>
          <a:prstGeom prst="rect">
            <a:avLst/>
          </a:prstGeom>
          <a:noFill/>
          <a:ln/>
        </p:spPr>
        <p:txBody>
          <a:bodyPr wrap="square" lIns="0" tIns="0" rIns="0" bIns="0" rtlCol="0" anchor="t"/>
          <a:lstStyle/>
          <a:p>
            <a:pPr marL="342900" indent="-342900">
              <a:lnSpc>
                <a:spcPct val="120000"/>
              </a:lnSpc>
              <a:spcAft>
                <a:spcPts val="800"/>
              </a:spcAft>
              <a:buSzPct val="100000"/>
              <a:buChar char="•"/>
            </a:pPr>
            <a:r>
              <a:rPr lang="en-US" sz="1300" dirty="0">
                <a:solidFill>
                  <a:srgbClr val="DCEEF3"/>
                </a:solidFill>
                <a:latin typeface="Calibri" pitchFamily="34" charset="0"/>
                <a:ea typeface="Calibri" pitchFamily="34" charset="-122"/>
                <a:cs typeface="Calibri" pitchFamily="34" charset="-120"/>
              </a:rPr>
              <a:t>1e versie Ikigai</a:t>
            </a:r>
            <a:endParaRPr lang="en-US" sz="1300" dirty="0"/>
          </a:p>
          <a:p>
            <a:pPr marL="342900" indent="-342900">
              <a:lnSpc>
                <a:spcPct val="120000"/>
              </a:lnSpc>
              <a:spcAft>
                <a:spcPts val="800"/>
              </a:spcAft>
              <a:buSzPct val="100000"/>
              <a:buChar char="•"/>
            </a:pPr>
            <a:r>
              <a:rPr lang="en-US" sz="1300" dirty="0">
                <a:solidFill>
                  <a:srgbClr val="DCEEF3"/>
                </a:solidFill>
                <a:latin typeface="Calibri" pitchFamily="34" charset="0"/>
                <a:ea typeface="Calibri" pitchFamily="34" charset="-122"/>
                <a:cs typeface="Calibri" pitchFamily="34" charset="-120"/>
              </a:rPr>
              <a:t>Aanzet poster “Keten van Water”</a:t>
            </a:r>
            <a:endParaRPr lang="en-US" sz="1300" dirty="0"/>
          </a:p>
        </p:txBody>
      </p:sp>
      <p:sp>
        <p:nvSpPr>
          <p:cNvPr id="15" name="Shape 11"/>
          <p:cNvSpPr/>
          <p:nvPr/>
        </p:nvSpPr>
        <p:spPr>
          <a:xfrm>
            <a:off x="7726680" y="4892040"/>
            <a:ext cx="3749040" cy="18288"/>
          </a:xfrm>
          <a:prstGeom prst="rect">
            <a:avLst/>
          </a:prstGeom>
          <a:solidFill>
            <a:srgbClr val="3E7C99"/>
          </a:solidFill>
          <a:ln/>
        </p:spPr>
        <p:txBody>
          <a:bodyPr/>
          <a:lstStyle/>
          <a:p>
            <a:endParaRPr lang="nl-NL"/>
          </a:p>
        </p:txBody>
      </p:sp>
      <p:sp>
        <p:nvSpPr>
          <p:cNvPr id="16" name="Text 12"/>
          <p:cNvSpPr/>
          <p:nvPr/>
        </p:nvSpPr>
        <p:spPr>
          <a:xfrm>
            <a:off x="7726680" y="5029200"/>
            <a:ext cx="3749040" cy="1005840"/>
          </a:xfrm>
          <a:prstGeom prst="rect">
            <a:avLst/>
          </a:prstGeom>
          <a:noFill/>
          <a:ln/>
        </p:spPr>
        <p:txBody>
          <a:bodyPr wrap="square" lIns="0" tIns="0" rIns="0" bIns="0" rtlCol="0" anchor="t"/>
          <a:lstStyle/>
          <a:p>
            <a:pPr marL="0" indent="0">
              <a:lnSpc>
                <a:spcPct val="120000"/>
              </a:lnSpc>
              <a:buNone/>
            </a:pPr>
            <a:r>
              <a:rPr lang="en-US" sz="1150" i="1" dirty="0">
                <a:solidFill>
                  <a:srgbClr val="BFDCE6"/>
                </a:solidFill>
                <a:latin typeface="Calibri" pitchFamily="34" charset="0"/>
                <a:ea typeface="Calibri" pitchFamily="34" charset="-122"/>
                <a:cs typeface="Calibri" pitchFamily="34" charset="-120"/>
              </a:rPr>
              <a:t>Linkjes voor docent (opstartpresentatie, werkbladen) volgen per les.</a:t>
            </a:r>
            <a:endParaRPr lang="en-US" sz="1150" dirty="0"/>
          </a:p>
        </p:txBody>
      </p:sp>
      <p:sp>
        <p:nvSpPr>
          <p:cNvPr id="17" name="Text 13"/>
          <p:cNvSpPr/>
          <p:nvPr/>
        </p:nvSpPr>
        <p:spPr>
          <a:xfrm>
            <a:off x="457200" y="6519672"/>
            <a:ext cx="7315200" cy="274320"/>
          </a:xfrm>
          <a:prstGeom prst="rect">
            <a:avLst/>
          </a:prstGeom>
          <a:noFill/>
          <a:ln/>
        </p:spPr>
        <p:txBody>
          <a:bodyPr wrap="square" lIns="0" tIns="0" rIns="0" bIns="0" rtlCol="0" anchor="ctr"/>
          <a:lstStyle/>
          <a:p>
            <a:pPr marL="0" indent="0">
              <a:buNone/>
            </a:pPr>
            <a:r>
              <a:rPr lang="en-US" sz="1000" dirty="0">
                <a:solidFill>
                  <a:srgbClr val="4C6B79"/>
                </a:solidFill>
                <a:latin typeface="Calibri" pitchFamily="34" charset="0"/>
                <a:ea typeface="Calibri" pitchFamily="34" charset="-122"/>
                <a:cs typeface="Calibri" pitchFamily="34" charset="-120"/>
              </a:rPr>
              <a:t>6 · Fase A</a:t>
            </a:r>
            <a:endParaRPr lang="en-US" sz="1000" dirty="0"/>
          </a:p>
        </p:txBody>
      </p:sp>
      <p:sp>
        <p:nvSpPr>
          <p:cNvPr id="18" name="Text 14"/>
          <p:cNvSpPr/>
          <p:nvPr/>
        </p:nvSpPr>
        <p:spPr>
          <a:xfrm>
            <a:off x="7772400" y="6519672"/>
            <a:ext cx="3959352" cy="274320"/>
          </a:xfrm>
          <a:prstGeom prst="rect">
            <a:avLst/>
          </a:prstGeom>
          <a:noFill/>
          <a:ln/>
        </p:spPr>
        <p:txBody>
          <a:bodyPr wrap="square" lIns="0" tIns="0" rIns="0" bIns="0" rtlCol="0" anchor="ctr"/>
          <a:lstStyle/>
          <a:p>
            <a:pPr marL="0" indent="0" algn="r">
              <a:buNone/>
            </a:pPr>
            <a:r>
              <a:rPr lang="en-US" sz="1000" dirty="0">
                <a:solidFill>
                  <a:srgbClr val="4C6B79"/>
                </a:solidFill>
                <a:latin typeface="Calibri" pitchFamily="34" charset="0"/>
                <a:ea typeface="Calibri" pitchFamily="34" charset="-122"/>
                <a:cs typeface="Calibri" pitchFamily="34" charset="-120"/>
              </a:rPr>
              <a:t>Ontdek de Keten van Water — Uitvoeringsplan</a:t>
            </a:r>
            <a:endParaRPr lang="en-US" sz="1000" dirty="0"/>
          </a:p>
        </p:txBody>
      </p:sp>
      <p:pic>
        <p:nvPicPr>
          <p:cNvPr id="19" name="Afbeelding 18">
            <a:extLst>
              <a:ext uri="{FF2B5EF4-FFF2-40B4-BE49-F238E27FC236}">
                <a16:creationId xmlns:a16="http://schemas.microsoft.com/office/drawing/2014/main" id="{FE9BC1F4-6AA6-6715-1B29-3F6FB048376C}"/>
              </a:ext>
            </a:extLst>
          </p:cNvPr>
          <p:cNvPicPr>
            <a:picLocks noChangeAspect="1"/>
          </p:cNvPicPr>
          <p:nvPr/>
        </p:nvPicPr>
        <p:blipFill>
          <a:blip r:embed="rId5"/>
          <a:stretch>
            <a:fillRect/>
          </a:stretch>
        </p:blipFill>
        <p:spPr>
          <a:xfrm>
            <a:off x="4322196" y="5817736"/>
            <a:ext cx="998974" cy="998974"/>
          </a:xfrm>
          <a:prstGeom prst="rect">
            <a:avLst/>
          </a:prstGeom>
        </p:spPr>
      </p:pic>
      <p:pic>
        <p:nvPicPr>
          <p:cNvPr id="20" name="Afbeelding 19">
            <a:extLst>
              <a:ext uri="{FF2B5EF4-FFF2-40B4-BE49-F238E27FC236}">
                <a16:creationId xmlns:a16="http://schemas.microsoft.com/office/drawing/2014/main" id="{27B81760-A842-0B30-4F1C-BE2BAB8A5457}"/>
              </a:ext>
            </a:extLst>
          </p:cNvPr>
          <p:cNvPicPr>
            <a:picLocks noChangeAspect="1"/>
          </p:cNvPicPr>
          <p:nvPr/>
        </p:nvPicPr>
        <p:blipFill>
          <a:blip r:embed="rId6"/>
          <a:stretch>
            <a:fillRect/>
          </a:stretch>
        </p:blipFill>
        <p:spPr>
          <a:xfrm>
            <a:off x="5475642" y="6008682"/>
            <a:ext cx="579317" cy="579317"/>
          </a:xfrm>
          <a:prstGeom prst="rect">
            <a:avLst/>
          </a:prstGeom>
        </p:spPr>
      </p:pic>
      <p:pic>
        <p:nvPicPr>
          <p:cNvPr id="21" name="Afbeelding 20">
            <a:extLst>
              <a:ext uri="{FF2B5EF4-FFF2-40B4-BE49-F238E27FC236}">
                <a16:creationId xmlns:a16="http://schemas.microsoft.com/office/drawing/2014/main" id="{3C993870-7B92-6F21-E49F-E12E73CDBEFD}"/>
              </a:ext>
            </a:extLst>
          </p:cNvPr>
          <p:cNvPicPr>
            <a:picLocks noChangeAspect="1"/>
          </p:cNvPicPr>
          <p:nvPr/>
        </p:nvPicPr>
        <p:blipFill>
          <a:blip r:embed="rId7"/>
          <a:stretch>
            <a:fillRect/>
          </a:stretch>
        </p:blipFill>
        <p:spPr>
          <a:xfrm>
            <a:off x="6241705" y="5987225"/>
            <a:ext cx="579317" cy="62222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457200" y="411480"/>
            <a:ext cx="566928" cy="566928"/>
          </a:xfrm>
          <a:prstGeom prst="ellipse">
            <a:avLst/>
          </a:prstGeom>
          <a:solidFill>
            <a:srgbClr val="065A82"/>
          </a:solidFill>
          <a:ln/>
        </p:spPr>
        <p:txBody>
          <a:bodyPr/>
          <a:lstStyle/>
          <a:p>
            <a:endParaRPr lang="nl-NL"/>
          </a:p>
        </p:txBody>
      </p:sp>
      <p:pic>
        <p:nvPicPr>
          <p:cNvPr id="3" name="Image 0" descr="icons/flask.png"/>
          <p:cNvPicPr>
            <a:picLocks noChangeAspect="1"/>
          </p:cNvPicPr>
          <p:nvPr/>
        </p:nvPicPr>
        <p:blipFill>
          <a:blip r:embed="rId3"/>
          <a:stretch>
            <a:fillRect/>
          </a:stretch>
        </p:blipFill>
        <p:spPr>
          <a:xfrm>
            <a:off x="593263" y="547543"/>
            <a:ext cx="294803" cy="294803"/>
          </a:xfrm>
          <a:prstGeom prst="rect">
            <a:avLst/>
          </a:prstGeom>
        </p:spPr>
      </p:pic>
      <p:sp>
        <p:nvSpPr>
          <p:cNvPr id="4" name="Text 1"/>
          <p:cNvSpPr/>
          <p:nvPr/>
        </p:nvSpPr>
        <p:spPr>
          <a:xfrm>
            <a:off x="1188720" y="365760"/>
            <a:ext cx="10424160" cy="502920"/>
          </a:xfrm>
          <a:prstGeom prst="rect">
            <a:avLst/>
          </a:prstGeom>
          <a:noFill/>
          <a:ln/>
        </p:spPr>
        <p:txBody>
          <a:bodyPr wrap="square" lIns="0" tIns="0" rIns="0" bIns="0" rtlCol="0" anchor="ctr"/>
          <a:lstStyle/>
          <a:p>
            <a:pPr marL="0" indent="0">
              <a:buNone/>
            </a:pPr>
            <a:r>
              <a:rPr lang="en-US" sz="3000" b="1" dirty="0">
                <a:solidFill>
                  <a:srgbClr val="13293D"/>
                </a:solidFill>
                <a:latin typeface="Cambria" pitchFamily="34" charset="0"/>
                <a:ea typeface="Cambria" pitchFamily="34" charset="-122"/>
                <a:cs typeface="Cambria" pitchFamily="34" charset="-120"/>
              </a:rPr>
              <a:t>Fase B — </a:t>
            </a:r>
            <a:r>
              <a:rPr lang="en-US" sz="3000" b="1" dirty="0" err="1">
                <a:solidFill>
                  <a:srgbClr val="13293D"/>
                </a:solidFill>
                <a:latin typeface="Cambria" pitchFamily="34" charset="0"/>
                <a:ea typeface="Cambria" pitchFamily="34" charset="-122"/>
                <a:cs typeface="Cambria" pitchFamily="34" charset="-120"/>
              </a:rPr>
              <a:t>Onderzoeken</a:t>
            </a:r>
            <a:r>
              <a:rPr lang="en-US" sz="3000" b="1" dirty="0">
                <a:solidFill>
                  <a:srgbClr val="13293D"/>
                </a:solidFill>
                <a:latin typeface="Cambria" pitchFamily="34" charset="0"/>
                <a:ea typeface="Cambria" pitchFamily="34" charset="-122"/>
                <a:cs typeface="Cambria" pitchFamily="34" charset="-120"/>
              </a:rPr>
              <a:t> </a:t>
            </a:r>
            <a:r>
              <a:rPr lang="en-US" sz="3000" b="1" dirty="0" err="1">
                <a:solidFill>
                  <a:srgbClr val="13293D"/>
                </a:solidFill>
                <a:latin typeface="Cambria" pitchFamily="34" charset="0"/>
                <a:ea typeface="Cambria" pitchFamily="34" charset="-122"/>
                <a:cs typeface="Cambria" pitchFamily="34" charset="-120"/>
              </a:rPr>
              <a:t>en</a:t>
            </a:r>
            <a:r>
              <a:rPr lang="en-US" sz="3000" b="1" dirty="0">
                <a:solidFill>
                  <a:srgbClr val="13293D"/>
                </a:solidFill>
                <a:latin typeface="Cambria" pitchFamily="34" charset="0"/>
                <a:ea typeface="Cambria" pitchFamily="34" charset="-122"/>
                <a:cs typeface="Cambria" pitchFamily="34" charset="-120"/>
              </a:rPr>
              <a:t> </a:t>
            </a:r>
            <a:r>
              <a:rPr lang="en-US" sz="3000" b="1" dirty="0" err="1">
                <a:solidFill>
                  <a:srgbClr val="13293D"/>
                </a:solidFill>
                <a:latin typeface="Cambria" pitchFamily="34" charset="0"/>
                <a:ea typeface="Cambria" pitchFamily="34" charset="-122"/>
                <a:cs typeface="Cambria" pitchFamily="34" charset="-120"/>
              </a:rPr>
              <a:t>analyseren</a:t>
            </a:r>
            <a:r>
              <a:rPr lang="en-US" sz="3000" b="1" dirty="0">
                <a:solidFill>
                  <a:srgbClr val="13293D"/>
                </a:solidFill>
                <a:latin typeface="Cambria" pitchFamily="34" charset="0"/>
                <a:ea typeface="Cambria" pitchFamily="34" charset="-122"/>
                <a:cs typeface="Cambria" pitchFamily="34" charset="-120"/>
              </a:rPr>
              <a:t> </a:t>
            </a:r>
            <a:r>
              <a:rPr lang="en-US" sz="3000" b="1" dirty="0" err="1">
                <a:solidFill>
                  <a:srgbClr val="13293D"/>
                </a:solidFill>
                <a:latin typeface="Cambria" pitchFamily="34" charset="0"/>
                <a:ea typeface="Cambria" pitchFamily="34" charset="-122"/>
                <a:cs typeface="Cambria" pitchFamily="34" charset="-120"/>
              </a:rPr>
              <a:t>proces</a:t>
            </a:r>
            <a:endParaRPr lang="en-US" sz="3000" dirty="0"/>
          </a:p>
        </p:txBody>
      </p:sp>
      <p:sp>
        <p:nvSpPr>
          <p:cNvPr id="5" name="Text 2"/>
          <p:cNvSpPr/>
          <p:nvPr/>
        </p:nvSpPr>
        <p:spPr>
          <a:xfrm>
            <a:off x="1188720" y="841248"/>
            <a:ext cx="10424160" cy="320040"/>
          </a:xfrm>
          <a:prstGeom prst="rect">
            <a:avLst/>
          </a:prstGeom>
          <a:noFill/>
          <a:ln/>
        </p:spPr>
        <p:txBody>
          <a:bodyPr wrap="square" lIns="0" tIns="0" rIns="0" bIns="0" rtlCol="0" anchor="ctr"/>
          <a:lstStyle/>
          <a:p>
            <a:pPr marL="0" indent="0">
              <a:buNone/>
            </a:pPr>
            <a:r>
              <a:rPr lang="en-US" sz="1400" i="1" dirty="0">
                <a:solidFill>
                  <a:srgbClr val="4C6B79"/>
                </a:solidFill>
                <a:latin typeface="Calibri" pitchFamily="34" charset="0"/>
                <a:ea typeface="Calibri" pitchFamily="34" charset="-122"/>
                <a:cs typeface="Calibri" pitchFamily="34" charset="-120"/>
              </a:rPr>
              <a:t>Weken 36 en 37</a:t>
            </a:r>
            <a:endParaRPr lang="en-US" sz="1400" dirty="0"/>
          </a:p>
        </p:txBody>
      </p:sp>
      <p:sp>
        <p:nvSpPr>
          <p:cNvPr id="6" name="Shape 3"/>
          <p:cNvSpPr/>
          <p:nvPr/>
        </p:nvSpPr>
        <p:spPr>
          <a:xfrm>
            <a:off x="457200" y="1417320"/>
            <a:ext cx="3017520" cy="548640"/>
          </a:xfrm>
          <a:prstGeom prst="roundRect">
            <a:avLst>
              <a:gd name="adj" fmla="val 50000"/>
            </a:avLst>
          </a:prstGeom>
          <a:solidFill>
            <a:srgbClr val="02C39A"/>
          </a:solidFill>
          <a:ln/>
        </p:spPr>
        <p:txBody>
          <a:bodyPr/>
          <a:lstStyle/>
          <a:p>
            <a:endParaRPr lang="nl-NL"/>
          </a:p>
        </p:txBody>
      </p:sp>
      <p:sp>
        <p:nvSpPr>
          <p:cNvPr id="7" name="Text 4"/>
          <p:cNvSpPr/>
          <p:nvPr/>
        </p:nvSpPr>
        <p:spPr>
          <a:xfrm>
            <a:off x="457200" y="1417320"/>
            <a:ext cx="3017520" cy="548640"/>
          </a:xfrm>
          <a:prstGeom prst="rect">
            <a:avLst/>
          </a:prstGeom>
          <a:noFill/>
          <a:ln/>
        </p:spPr>
        <p:txBody>
          <a:bodyPr wrap="square" lIns="0" tIns="0" rIns="0" bIns="0" rtlCol="0" anchor="ctr"/>
          <a:lstStyle/>
          <a:p>
            <a:pPr marL="0" indent="0" algn="ctr">
              <a:buNone/>
            </a:pPr>
            <a:r>
              <a:rPr lang="en-US" sz="1400" b="1" dirty="0">
                <a:solidFill>
                  <a:srgbClr val="0A3A52"/>
                </a:solidFill>
                <a:latin typeface="Calibri" pitchFamily="34" charset="0"/>
                <a:ea typeface="Calibri" pitchFamily="34" charset="-122"/>
                <a:cs typeface="Calibri" pitchFamily="34" charset="-120"/>
              </a:rPr>
              <a:t>1 sep – 8 sep</a:t>
            </a:r>
            <a:endParaRPr lang="en-US" sz="1400" dirty="0"/>
          </a:p>
        </p:txBody>
      </p:sp>
      <p:sp>
        <p:nvSpPr>
          <p:cNvPr id="8" name="Text 5"/>
          <p:cNvSpPr/>
          <p:nvPr/>
        </p:nvSpPr>
        <p:spPr>
          <a:xfrm>
            <a:off x="457200" y="2194560"/>
            <a:ext cx="6675120" cy="320040"/>
          </a:xfrm>
          <a:prstGeom prst="rect">
            <a:avLst/>
          </a:prstGeom>
          <a:noFill/>
          <a:ln/>
        </p:spPr>
        <p:txBody>
          <a:bodyPr wrap="square" lIns="0" tIns="0" rIns="0" bIns="0" rtlCol="0" anchor="ctr"/>
          <a:lstStyle/>
          <a:p>
            <a:pPr marL="0" indent="0">
              <a:buNone/>
            </a:pPr>
            <a:r>
              <a:rPr lang="en-US" sz="1500" b="1" dirty="0">
                <a:solidFill>
                  <a:srgbClr val="065A82"/>
                </a:solidFill>
                <a:latin typeface="Cambria" pitchFamily="34" charset="0"/>
                <a:ea typeface="Cambria" pitchFamily="34" charset="-122"/>
                <a:cs typeface="Cambria" pitchFamily="34" charset="-120"/>
              </a:rPr>
              <a:t>Activiteiten</a:t>
            </a:r>
            <a:endParaRPr lang="en-US" sz="1500" dirty="0"/>
          </a:p>
        </p:txBody>
      </p:sp>
      <p:sp>
        <p:nvSpPr>
          <p:cNvPr id="9" name="Text 6"/>
          <p:cNvSpPr/>
          <p:nvPr/>
        </p:nvSpPr>
        <p:spPr>
          <a:xfrm>
            <a:off x="457200" y="2560320"/>
            <a:ext cx="6675120" cy="3566160"/>
          </a:xfrm>
          <a:prstGeom prst="rect">
            <a:avLst/>
          </a:prstGeom>
          <a:noFill/>
          <a:ln/>
        </p:spPr>
        <p:txBody>
          <a:bodyPr wrap="square" lIns="0" tIns="0" rIns="0" bIns="0" rtlCol="0" anchor="t"/>
          <a:lstStyle/>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1 sep: procesbeschrijving — de keten van water verder in kaart brengen</a:t>
            </a:r>
            <a:endParaRPr lang="en-US" sz="1350" dirty="0"/>
          </a:p>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3 sep: oefenopdracht van start — waterfilter maken (eindterm 13), groepjes gevormd</a:t>
            </a:r>
            <a:endParaRPr lang="en-US" sz="1350" dirty="0"/>
          </a:p>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3 sep: procesflow tekenen (eindterm 18)</a:t>
            </a:r>
            <a:endParaRPr lang="en-US" sz="1350" dirty="0"/>
          </a:p>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8 sep: verbetervoorstellen voor de waterfilter uitwerken met de Ishikawa</a:t>
            </a:r>
            <a:endParaRPr lang="en-US" sz="1350" dirty="0"/>
          </a:p>
        </p:txBody>
      </p:sp>
      <p:sp>
        <p:nvSpPr>
          <p:cNvPr id="10" name="Shape 7"/>
          <p:cNvSpPr/>
          <p:nvPr/>
        </p:nvSpPr>
        <p:spPr>
          <a:xfrm>
            <a:off x="7452360" y="1417320"/>
            <a:ext cx="4251960" cy="4709160"/>
          </a:xfrm>
          <a:prstGeom prst="roundRect">
            <a:avLst>
              <a:gd name="adj" fmla="val 2581"/>
            </a:avLst>
          </a:prstGeom>
          <a:solidFill>
            <a:srgbClr val="065A82"/>
          </a:solidFill>
          <a:ln/>
        </p:spPr>
        <p:txBody>
          <a:bodyPr/>
          <a:lstStyle/>
          <a:p>
            <a:endParaRPr lang="nl-NL"/>
          </a:p>
        </p:txBody>
      </p:sp>
      <p:sp>
        <p:nvSpPr>
          <p:cNvPr id="11" name="Shape 8"/>
          <p:cNvSpPr/>
          <p:nvPr/>
        </p:nvSpPr>
        <p:spPr>
          <a:xfrm>
            <a:off x="7726680" y="1691640"/>
            <a:ext cx="548640" cy="548640"/>
          </a:xfrm>
          <a:prstGeom prst="ellipse">
            <a:avLst/>
          </a:prstGeom>
          <a:solidFill>
            <a:srgbClr val="02C39A"/>
          </a:solidFill>
          <a:ln/>
        </p:spPr>
        <p:txBody>
          <a:bodyPr/>
          <a:lstStyle/>
          <a:p>
            <a:endParaRPr lang="nl-NL"/>
          </a:p>
        </p:txBody>
      </p:sp>
      <p:pic>
        <p:nvPicPr>
          <p:cNvPr id="12" name="Image 1" descr="icons/download.png"/>
          <p:cNvPicPr>
            <a:picLocks noChangeAspect="1"/>
          </p:cNvPicPr>
          <p:nvPr/>
        </p:nvPicPr>
        <p:blipFill>
          <a:blip r:embed="rId4"/>
          <a:stretch>
            <a:fillRect/>
          </a:stretch>
        </p:blipFill>
        <p:spPr>
          <a:xfrm>
            <a:off x="7858354" y="1823314"/>
            <a:ext cx="285293" cy="285293"/>
          </a:xfrm>
          <a:prstGeom prst="rect">
            <a:avLst/>
          </a:prstGeom>
        </p:spPr>
      </p:pic>
      <p:sp>
        <p:nvSpPr>
          <p:cNvPr id="13" name="Text 9"/>
          <p:cNvSpPr/>
          <p:nvPr/>
        </p:nvSpPr>
        <p:spPr>
          <a:xfrm>
            <a:off x="8412480" y="1737360"/>
            <a:ext cx="3108960" cy="45720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Op te leveren</a:t>
            </a:r>
            <a:endParaRPr lang="en-US" sz="1500" dirty="0"/>
          </a:p>
        </p:txBody>
      </p:sp>
      <p:sp>
        <p:nvSpPr>
          <p:cNvPr id="14" name="Text 10"/>
          <p:cNvSpPr/>
          <p:nvPr/>
        </p:nvSpPr>
        <p:spPr>
          <a:xfrm>
            <a:off x="7726680" y="2377440"/>
            <a:ext cx="3749040" cy="2377440"/>
          </a:xfrm>
          <a:prstGeom prst="rect">
            <a:avLst/>
          </a:prstGeom>
          <a:noFill/>
          <a:ln/>
        </p:spPr>
        <p:txBody>
          <a:bodyPr wrap="square" lIns="0" tIns="0" rIns="0" bIns="0" rtlCol="0" anchor="t"/>
          <a:lstStyle/>
          <a:p>
            <a:pPr marL="342900" indent="-342900">
              <a:lnSpc>
                <a:spcPct val="120000"/>
              </a:lnSpc>
              <a:spcAft>
                <a:spcPts val="800"/>
              </a:spcAft>
              <a:buSzPct val="100000"/>
              <a:buChar char="•"/>
            </a:pPr>
            <a:r>
              <a:rPr lang="en-US" sz="1300" dirty="0">
                <a:solidFill>
                  <a:srgbClr val="DCEEF3"/>
                </a:solidFill>
                <a:latin typeface="Calibri" pitchFamily="34" charset="0"/>
                <a:ea typeface="Calibri" pitchFamily="34" charset="-122"/>
                <a:cs typeface="Calibri" pitchFamily="34" charset="-120"/>
              </a:rPr>
              <a:t>Poster “Keten van Water”</a:t>
            </a:r>
            <a:endParaRPr lang="en-US" sz="1300" dirty="0"/>
          </a:p>
          <a:p>
            <a:pPr marL="342900" indent="-342900">
              <a:lnSpc>
                <a:spcPct val="120000"/>
              </a:lnSpc>
              <a:spcAft>
                <a:spcPts val="800"/>
              </a:spcAft>
              <a:buSzPct val="100000"/>
              <a:buChar char="•"/>
            </a:pPr>
            <a:r>
              <a:rPr lang="en-US" sz="1300" dirty="0">
                <a:solidFill>
                  <a:srgbClr val="DCEEF3"/>
                </a:solidFill>
                <a:latin typeface="Calibri" pitchFamily="34" charset="0"/>
                <a:ea typeface="Calibri" pitchFamily="34" charset="-122"/>
                <a:cs typeface="Calibri" pitchFamily="34" charset="-120"/>
              </a:rPr>
              <a:t>Groepjes gevormd, keuze democratisch gemaakt</a:t>
            </a:r>
            <a:endParaRPr lang="en-US" sz="1300" dirty="0"/>
          </a:p>
          <a:p>
            <a:pPr marL="342900" indent="-342900">
              <a:lnSpc>
                <a:spcPct val="120000"/>
              </a:lnSpc>
              <a:spcAft>
                <a:spcPts val="800"/>
              </a:spcAft>
              <a:buSzPct val="100000"/>
              <a:buChar char="•"/>
            </a:pPr>
            <a:r>
              <a:rPr lang="en-US" sz="1300" dirty="0">
                <a:solidFill>
                  <a:srgbClr val="DCEEF3"/>
                </a:solidFill>
                <a:latin typeface="Calibri" pitchFamily="34" charset="0"/>
                <a:ea typeface="Calibri" pitchFamily="34" charset="-122"/>
                <a:cs typeface="Calibri" pitchFamily="34" charset="-120"/>
              </a:rPr>
              <a:t>Eerste oefening met de Ishikawa</a:t>
            </a:r>
            <a:endParaRPr lang="en-US" sz="1300" dirty="0"/>
          </a:p>
        </p:txBody>
      </p:sp>
      <p:sp>
        <p:nvSpPr>
          <p:cNvPr id="15" name="Shape 11"/>
          <p:cNvSpPr/>
          <p:nvPr/>
        </p:nvSpPr>
        <p:spPr>
          <a:xfrm>
            <a:off x="7726680" y="4892040"/>
            <a:ext cx="3749040" cy="18288"/>
          </a:xfrm>
          <a:prstGeom prst="rect">
            <a:avLst/>
          </a:prstGeom>
          <a:solidFill>
            <a:srgbClr val="3E7C99"/>
          </a:solidFill>
          <a:ln/>
        </p:spPr>
        <p:txBody>
          <a:bodyPr/>
          <a:lstStyle/>
          <a:p>
            <a:endParaRPr lang="nl-NL"/>
          </a:p>
        </p:txBody>
      </p:sp>
      <p:sp>
        <p:nvSpPr>
          <p:cNvPr id="16" name="Text 12"/>
          <p:cNvSpPr/>
          <p:nvPr/>
        </p:nvSpPr>
        <p:spPr>
          <a:xfrm>
            <a:off x="7726680" y="5029200"/>
            <a:ext cx="3749040" cy="1005840"/>
          </a:xfrm>
          <a:prstGeom prst="rect">
            <a:avLst/>
          </a:prstGeom>
          <a:noFill/>
          <a:ln/>
        </p:spPr>
        <p:txBody>
          <a:bodyPr wrap="square" lIns="0" tIns="0" rIns="0" bIns="0" rtlCol="0" anchor="t"/>
          <a:lstStyle/>
          <a:p>
            <a:pPr marL="0" indent="0">
              <a:lnSpc>
                <a:spcPct val="120000"/>
              </a:lnSpc>
              <a:buNone/>
            </a:pPr>
            <a:r>
              <a:rPr lang="en-US" sz="1150" i="1" dirty="0">
                <a:solidFill>
                  <a:srgbClr val="BFDCE6"/>
                </a:solidFill>
                <a:latin typeface="Calibri" pitchFamily="34" charset="0"/>
                <a:ea typeface="Calibri" pitchFamily="34" charset="-122"/>
                <a:cs typeface="Calibri" pitchFamily="34" charset="-120"/>
              </a:rPr>
              <a:t>Dit is een gezamenlijke oefenronde design thinking, vóórdat leerlingen hun eigen opdracht kiezen in Fase C.</a:t>
            </a:r>
            <a:endParaRPr lang="en-US" sz="1150" dirty="0"/>
          </a:p>
        </p:txBody>
      </p:sp>
      <p:sp>
        <p:nvSpPr>
          <p:cNvPr id="17" name="Text 13"/>
          <p:cNvSpPr/>
          <p:nvPr/>
        </p:nvSpPr>
        <p:spPr>
          <a:xfrm>
            <a:off x="457200" y="6519672"/>
            <a:ext cx="7315200" cy="274320"/>
          </a:xfrm>
          <a:prstGeom prst="rect">
            <a:avLst/>
          </a:prstGeom>
          <a:noFill/>
          <a:ln/>
        </p:spPr>
        <p:txBody>
          <a:bodyPr wrap="square" lIns="0" tIns="0" rIns="0" bIns="0" rtlCol="0" anchor="ctr"/>
          <a:lstStyle/>
          <a:p>
            <a:pPr marL="0" indent="0">
              <a:buNone/>
            </a:pPr>
            <a:r>
              <a:rPr lang="en-US" sz="1000" dirty="0">
                <a:solidFill>
                  <a:srgbClr val="4C6B79"/>
                </a:solidFill>
                <a:latin typeface="Calibri" pitchFamily="34" charset="0"/>
                <a:ea typeface="Calibri" pitchFamily="34" charset="-122"/>
                <a:cs typeface="Calibri" pitchFamily="34" charset="-120"/>
              </a:rPr>
              <a:t>7 · Fase B</a:t>
            </a:r>
            <a:endParaRPr lang="en-US" sz="1000" dirty="0"/>
          </a:p>
        </p:txBody>
      </p:sp>
      <p:sp>
        <p:nvSpPr>
          <p:cNvPr id="18" name="Text 14"/>
          <p:cNvSpPr/>
          <p:nvPr/>
        </p:nvSpPr>
        <p:spPr>
          <a:xfrm>
            <a:off x="7772400" y="6519672"/>
            <a:ext cx="3959352" cy="274320"/>
          </a:xfrm>
          <a:prstGeom prst="rect">
            <a:avLst/>
          </a:prstGeom>
          <a:noFill/>
          <a:ln/>
        </p:spPr>
        <p:txBody>
          <a:bodyPr wrap="square" lIns="0" tIns="0" rIns="0" bIns="0" rtlCol="0" anchor="ctr"/>
          <a:lstStyle/>
          <a:p>
            <a:pPr marL="0" indent="0" algn="r">
              <a:buNone/>
            </a:pPr>
            <a:r>
              <a:rPr lang="en-US" sz="1000" dirty="0">
                <a:solidFill>
                  <a:srgbClr val="4C6B79"/>
                </a:solidFill>
                <a:latin typeface="Calibri" pitchFamily="34" charset="0"/>
                <a:ea typeface="Calibri" pitchFamily="34" charset="-122"/>
                <a:cs typeface="Calibri" pitchFamily="34" charset="-120"/>
              </a:rPr>
              <a:t>Ontdek de Keten van Water — Uitvoeringsplan</a:t>
            </a:r>
            <a:endParaRPr lang="en-US" sz="1000" dirty="0"/>
          </a:p>
        </p:txBody>
      </p:sp>
      <p:pic>
        <p:nvPicPr>
          <p:cNvPr id="19" name="Afbeelding 18">
            <a:extLst>
              <a:ext uri="{FF2B5EF4-FFF2-40B4-BE49-F238E27FC236}">
                <a16:creationId xmlns:a16="http://schemas.microsoft.com/office/drawing/2014/main" id="{ED44A8DA-5D69-3835-987D-A1DB5B831357}"/>
              </a:ext>
            </a:extLst>
          </p:cNvPr>
          <p:cNvPicPr>
            <a:picLocks noChangeAspect="1"/>
          </p:cNvPicPr>
          <p:nvPr/>
        </p:nvPicPr>
        <p:blipFill>
          <a:blip r:embed="rId5"/>
          <a:stretch>
            <a:fillRect/>
          </a:stretch>
        </p:blipFill>
        <p:spPr>
          <a:xfrm>
            <a:off x="4322196" y="5817736"/>
            <a:ext cx="998974" cy="998974"/>
          </a:xfrm>
          <a:prstGeom prst="rect">
            <a:avLst/>
          </a:prstGeom>
        </p:spPr>
      </p:pic>
      <p:pic>
        <p:nvPicPr>
          <p:cNvPr id="20" name="Afbeelding 19">
            <a:extLst>
              <a:ext uri="{FF2B5EF4-FFF2-40B4-BE49-F238E27FC236}">
                <a16:creationId xmlns:a16="http://schemas.microsoft.com/office/drawing/2014/main" id="{0F7EA492-5078-384D-E226-3F170FAD4A99}"/>
              </a:ext>
            </a:extLst>
          </p:cNvPr>
          <p:cNvPicPr>
            <a:picLocks noChangeAspect="1"/>
          </p:cNvPicPr>
          <p:nvPr/>
        </p:nvPicPr>
        <p:blipFill>
          <a:blip r:embed="rId6"/>
          <a:stretch>
            <a:fillRect/>
          </a:stretch>
        </p:blipFill>
        <p:spPr>
          <a:xfrm>
            <a:off x="5475642" y="6008682"/>
            <a:ext cx="579317" cy="579317"/>
          </a:xfrm>
          <a:prstGeom prst="rect">
            <a:avLst/>
          </a:prstGeom>
        </p:spPr>
      </p:pic>
      <p:pic>
        <p:nvPicPr>
          <p:cNvPr id="21" name="Afbeelding 20">
            <a:extLst>
              <a:ext uri="{FF2B5EF4-FFF2-40B4-BE49-F238E27FC236}">
                <a16:creationId xmlns:a16="http://schemas.microsoft.com/office/drawing/2014/main" id="{CE775FEC-8F1A-3131-B5AC-C8CDB55B4183}"/>
              </a:ext>
            </a:extLst>
          </p:cNvPr>
          <p:cNvPicPr>
            <a:picLocks noChangeAspect="1"/>
          </p:cNvPicPr>
          <p:nvPr/>
        </p:nvPicPr>
        <p:blipFill>
          <a:blip r:embed="rId7"/>
          <a:stretch>
            <a:fillRect/>
          </a:stretch>
        </p:blipFill>
        <p:spPr>
          <a:xfrm>
            <a:off x="6241705" y="5987225"/>
            <a:ext cx="579317" cy="62222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457200" y="411480"/>
            <a:ext cx="566928" cy="566928"/>
          </a:xfrm>
          <a:prstGeom prst="ellipse">
            <a:avLst/>
          </a:prstGeom>
          <a:solidFill>
            <a:srgbClr val="065A82"/>
          </a:solidFill>
          <a:ln/>
        </p:spPr>
        <p:txBody>
          <a:bodyPr/>
          <a:lstStyle/>
          <a:p>
            <a:endParaRPr lang="nl-NL"/>
          </a:p>
        </p:txBody>
      </p:sp>
      <p:pic>
        <p:nvPicPr>
          <p:cNvPr id="3" name="Image 0" descr="icons/lightbulb.png"/>
          <p:cNvPicPr>
            <a:picLocks noChangeAspect="1"/>
          </p:cNvPicPr>
          <p:nvPr/>
        </p:nvPicPr>
        <p:blipFill>
          <a:blip r:embed="rId3"/>
          <a:stretch>
            <a:fillRect/>
          </a:stretch>
        </p:blipFill>
        <p:spPr>
          <a:xfrm>
            <a:off x="593263" y="547543"/>
            <a:ext cx="294803" cy="294803"/>
          </a:xfrm>
          <a:prstGeom prst="rect">
            <a:avLst/>
          </a:prstGeom>
        </p:spPr>
      </p:pic>
      <p:sp>
        <p:nvSpPr>
          <p:cNvPr id="4" name="Text 1"/>
          <p:cNvSpPr/>
          <p:nvPr/>
        </p:nvSpPr>
        <p:spPr>
          <a:xfrm>
            <a:off x="1188720" y="365760"/>
            <a:ext cx="10424160" cy="502920"/>
          </a:xfrm>
          <a:prstGeom prst="rect">
            <a:avLst/>
          </a:prstGeom>
          <a:noFill/>
          <a:ln/>
        </p:spPr>
        <p:txBody>
          <a:bodyPr wrap="square" lIns="0" tIns="0" rIns="0" bIns="0" rtlCol="0" anchor="ctr"/>
          <a:lstStyle/>
          <a:p>
            <a:pPr marL="0" indent="0">
              <a:buNone/>
            </a:pPr>
            <a:r>
              <a:rPr lang="en-US" sz="3000" b="1" dirty="0">
                <a:solidFill>
                  <a:srgbClr val="13293D"/>
                </a:solidFill>
                <a:latin typeface="Cambria" pitchFamily="34" charset="0"/>
                <a:ea typeface="Cambria" pitchFamily="34" charset="-122"/>
                <a:cs typeface="Cambria" pitchFamily="34" charset="-120"/>
              </a:rPr>
              <a:t>Fase C — Eigen </a:t>
            </a:r>
            <a:r>
              <a:rPr lang="en-US" sz="3000" b="1" dirty="0" err="1">
                <a:solidFill>
                  <a:srgbClr val="13293D"/>
                </a:solidFill>
                <a:latin typeface="Cambria" pitchFamily="34" charset="0"/>
                <a:ea typeface="Cambria" pitchFamily="34" charset="-122"/>
                <a:cs typeface="Cambria" pitchFamily="34" charset="-120"/>
              </a:rPr>
              <a:t>opdracht</a:t>
            </a:r>
            <a:r>
              <a:rPr lang="en-US" sz="3000" b="1" dirty="0">
                <a:solidFill>
                  <a:srgbClr val="13293D"/>
                </a:solidFill>
                <a:latin typeface="Cambria" pitchFamily="34" charset="0"/>
                <a:ea typeface="Cambria" pitchFamily="34" charset="-122"/>
                <a:cs typeface="Cambria" pitchFamily="34" charset="-120"/>
              </a:rPr>
              <a:t> </a:t>
            </a:r>
            <a:r>
              <a:rPr lang="en-US" sz="3000" b="1" dirty="0" err="1">
                <a:solidFill>
                  <a:srgbClr val="13293D"/>
                </a:solidFill>
                <a:latin typeface="Cambria" pitchFamily="34" charset="0"/>
                <a:ea typeface="Cambria" pitchFamily="34" charset="-122"/>
                <a:cs typeface="Cambria" pitchFamily="34" charset="-120"/>
              </a:rPr>
              <a:t>kiezen</a:t>
            </a:r>
            <a:r>
              <a:rPr lang="en-US" sz="3000" b="1" dirty="0">
                <a:solidFill>
                  <a:srgbClr val="13293D"/>
                </a:solidFill>
                <a:latin typeface="Cambria" pitchFamily="34" charset="0"/>
                <a:ea typeface="Cambria" pitchFamily="34" charset="-122"/>
                <a:cs typeface="Cambria" pitchFamily="34" charset="-120"/>
              </a:rPr>
              <a:t> – Design Thinking</a:t>
            </a:r>
            <a:endParaRPr lang="en-US" sz="3000" dirty="0"/>
          </a:p>
        </p:txBody>
      </p:sp>
      <p:sp>
        <p:nvSpPr>
          <p:cNvPr id="5" name="Text 2"/>
          <p:cNvSpPr/>
          <p:nvPr/>
        </p:nvSpPr>
        <p:spPr>
          <a:xfrm>
            <a:off x="1188720" y="841248"/>
            <a:ext cx="10424160" cy="320040"/>
          </a:xfrm>
          <a:prstGeom prst="rect">
            <a:avLst/>
          </a:prstGeom>
          <a:noFill/>
          <a:ln/>
        </p:spPr>
        <p:txBody>
          <a:bodyPr wrap="square" lIns="0" tIns="0" rIns="0" bIns="0" rtlCol="0" anchor="ctr"/>
          <a:lstStyle/>
          <a:p>
            <a:pPr marL="0" indent="0">
              <a:buNone/>
            </a:pPr>
            <a:r>
              <a:rPr lang="en-US" sz="1400" i="1" dirty="0">
                <a:solidFill>
                  <a:srgbClr val="4C6B79"/>
                </a:solidFill>
                <a:latin typeface="Calibri" pitchFamily="34" charset="0"/>
                <a:ea typeface="Calibri" pitchFamily="34" charset="-122"/>
                <a:cs typeface="Calibri" pitchFamily="34" charset="-120"/>
              </a:rPr>
              <a:t>10 en 15 september</a:t>
            </a:r>
            <a:endParaRPr lang="en-US" sz="1400" dirty="0"/>
          </a:p>
        </p:txBody>
      </p:sp>
      <p:sp>
        <p:nvSpPr>
          <p:cNvPr id="6" name="Shape 3"/>
          <p:cNvSpPr/>
          <p:nvPr/>
        </p:nvSpPr>
        <p:spPr>
          <a:xfrm>
            <a:off x="457200" y="1417320"/>
            <a:ext cx="3017520" cy="548640"/>
          </a:xfrm>
          <a:prstGeom prst="roundRect">
            <a:avLst>
              <a:gd name="adj" fmla="val 50000"/>
            </a:avLst>
          </a:prstGeom>
          <a:solidFill>
            <a:srgbClr val="02C39A"/>
          </a:solidFill>
          <a:ln/>
        </p:spPr>
        <p:txBody>
          <a:bodyPr/>
          <a:lstStyle/>
          <a:p>
            <a:endParaRPr lang="nl-NL"/>
          </a:p>
        </p:txBody>
      </p:sp>
      <p:sp>
        <p:nvSpPr>
          <p:cNvPr id="7" name="Text 4"/>
          <p:cNvSpPr/>
          <p:nvPr/>
        </p:nvSpPr>
        <p:spPr>
          <a:xfrm>
            <a:off x="457200" y="1417320"/>
            <a:ext cx="3017520" cy="548640"/>
          </a:xfrm>
          <a:prstGeom prst="rect">
            <a:avLst/>
          </a:prstGeom>
          <a:noFill/>
          <a:ln/>
        </p:spPr>
        <p:txBody>
          <a:bodyPr wrap="square" lIns="0" tIns="0" rIns="0" bIns="0" rtlCol="0" anchor="ctr"/>
          <a:lstStyle/>
          <a:p>
            <a:pPr marL="0" indent="0" algn="ctr">
              <a:buNone/>
            </a:pPr>
            <a:r>
              <a:rPr lang="en-US" sz="1400" b="1" dirty="0">
                <a:solidFill>
                  <a:srgbClr val="0A3A52"/>
                </a:solidFill>
                <a:latin typeface="Calibri" pitchFamily="34" charset="0"/>
                <a:ea typeface="Calibri" pitchFamily="34" charset="-122"/>
                <a:cs typeface="Calibri" pitchFamily="34" charset="-120"/>
              </a:rPr>
              <a:t>10 sep – 15 sep</a:t>
            </a:r>
            <a:endParaRPr lang="en-US" sz="1400" dirty="0"/>
          </a:p>
        </p:txBody>
      </p:sp>
      <p:sp>
        <p:nvSpPr>
          <p:cNvPr id="8" name="Text 5"/>
          <p:cNvSpPr/>
          <p:nvPr/>
        </p:nvSpPr>
        <p:spPr>
          <a:xfrm>
            <a:off x="457200" y="2194560"/>
            <a:ext cx="6675120" cy="320040"/>
          </a:xfrm>
          <a:prstGeom prst="rect">
            <a:avLst/>
          </a:prstGeom>
          <a:noFill/>
          <a:ln/>
        </p:spPr>
        <p:txBody>
          <a:bodyPr wrap="square" lIns="0" tIns="0" rIns="0" bIns="0" rtlCol="0" anchor="ctr"/>
          <a:lstStyle/>
          <a:p>
            <a:pPr marL="0" indent="0">
              <a:buNone/>
            </a:pPr>
            <a:r>
              <a:rPr lang="en-US" sz="1500" b="1" dirty="0">
                <a:solidFill>
                  <a:srgbClr val="065A82"/>
                </a:solidFill>
                <a:latin typeface="Cambria" pitchFamily="34" charset="0"/>
                <a:ea typeface="Cambria" pitchFamily="34" charset="-122"/>
                <a:cs typeface="Cambria" pitchFamily="34" charset="-120"/>
              </a:rPr>
              <a:t>Activiteiten</a:t>
            </a:r>
            <a:endParaRPr lang="en-US" sz="1500" dirty="0"/>
          </a:p>
        </p:txBody>
      </p:sp>
      <p:sp>
        <p:nvSpPr>
          <p:cNvPr id="9" name="Text 6"/>
          <p:cNvSpPr/>
          <p:nvPr/>
        </p:nvSpPr>
        <p:spPr>
          <a:xfrm>
            <a:off x="457200" y="2560320"/>
            <a:ext cx="6675120" cy="3566160"/>
          </a:xfrm>
          <a:prstGeom prst="rect">
            <a:avLst/>
          </a:prstGeom>
          <a:noFill/>
          <a:ln/>
        </p:spPr>
        <p:txBody>
          <a:bodyPr wrap="square" lIns="0" tIns="0" rIns="0" bIns="0" rtlCol="0" anchor="t"/>
          <a:lstStyle/>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10 sep: ontwerpopdracht, afhankelijk van het te bezoeken bedrijf — eindterm 12</a:t>
            </a:r>
            <a:endParaRPr lang="en-US" sz="1350" dirty="0"/>
          </a:p>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10 sep: keuze uit A) opbergtas/set met waterfilter, B) milieuvriendelijke zwemtas, C) zwembadspel (model)</a:t>
            </a:r>
            <a:endParaRPr lang="en-US" sz="1350" dirty="0"/>
          </a:p>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10 sep: invullen Start Smart document (keuze en eigenaarschap)</a:t>
            </a:r>
            <a:endParaRPr lang="en-US" sz="1350" dirty="0"/>
          </a:p>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15 sep: pitchen van de gekozen opdracht aan Jeff, feedback verwerken</a:t>
            </a:r>
            <a:endParaRPr lang="en-US" sz="1350" dirty="0"/>
          </a:p>
        </p:txBody>
      </p:sp>
      <p:sp>
        <p:nvSpPr>
          <p:cNvPr id="10" name="Shape 7"/>
          <p:cNvSpPr/>
          <p:nvPr/>
        </p:nvSpPr>
        <p:spPr>
          <a:xfrm>
            <a:off x="7452360" y="1417320"/>
            <a:ext cx="4251960" cy="4709160"/>
          </a:xfrm>
          <a:prstGeom prst="roundRect">
            <a:avLst>
              <a:gd name="adj" fmla="val 2581"/>
            </a:avLst>
          </a:prstGeom>
          <a:solidFill>
            <a:srgbClr val="065A82"/>
          </a:solidFill>
          <a:ln/>
        </p:spPr>
        <p:txBody>
          <a:bodyPr/>
          <a:lstStyle/>
          <a:p>
            <a:endParaRPr lang="nl-NL"/>
          </a:p>
        </p:txBody>
      </p:sp>
      <p:sp>
        <p:nvSpPr>
          <p:cNvPr id="11" name="Shape 8"/>
          <p:cNvSpPr/>
          <p:nvPr/>
        </p:nvSpPr>
        <p:spPr>
          <a:xfrm>
            <a:off x="7726680" y="1691640"/>
            <a:ext cx="548640" cy="548640"/>
          </a:xfrm>
          <a:prstGeom prst="ellipse">
            <a:avLst/>
          </a:prstGeom>
          <a:solidFill>
            <a:srgbClr val="02C39A"/>
          </a:solidFill>
          <a:ln/>
        </p:spPr>
        <p:txBody>
          <a:bodyPr/>
          <a:lstStyle/>
          <a:p>
            <a:endParaRPr lang="nl-NL"/>
          </a:p>
        </p:txBody>
      </p:sp>
      <p:pic>
        <p:nvPicPr>
          <p:cNvPr id="12" name="Image 1" descr="icons/download.png"/>
          <p:cNvPicPr>
            <a:picLocks noChangeAspect="1"/>
          </p:cNvPicPr>
          <p:nvPr/>
        </p:nvPicPr>
        <p:blipFill>
          <a:blip r:embed="rId4"/>
          <a:stretch>
            <a:fillRect/>
          </a:stretch>
        </p:blipFill>
        <p:spPr>
          <a:xfrm>
            <a:off x="7858354" y="1823314"/>
            <a:ext cx="285293" cy="285293"/>
          </a:xfrm>
          <a:prstGeom prst="rect">
            <a:avLst/>
          </a:prstGeom>
        </p:spPr>
      </p:pic>
      <p:sp>
        <p:nvSpPr>
          <p:cNvPr id="13" name="Text 9"/>
          <p:cNvSpPr/>
          <p:nvPr/>
        </p:nvSpPr>
        <p:spPr>
          <a:xfrm>
            <a:off x="8412480" y="1737360"/>
            <a:ext cx="3108960" cy="45720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Op te leveren</a:t>
            </a:r>
            <a:endParaRPr lang="en-US" sz="1500" dirty="0"/>
          </a:p>
        </p:txBody>
      </p:sp>
      <p:sp>
        <p:nvSpPr>
          <p:cNvPr id="14" name="Text 10"/>
          <p:cNvSpPr/>
          <p:nvPr/>
        </p:nvSpPr>
        <p:spPr>
          <a:xfrm>
            <a:off x="7726680" y="2377440"/>
            <a:ext cx="3749040" cy="2377440"/>
          </a:xfrm>
          <a:prstGeom prst="rect">
            <a:avLst/>
          </a:prstGeom>
          <a:noFill/>
          <a:ln/>
        </p:spPr>
        <p:txBody>
          <a:bodyPr wrap="square" lIns="0" tIns="0" rIns="0" bIns="0" rtlCol="0" anchor="t"/>
          <a:lstStyle/>
          <a:p>
            <a:pPr marL="342900" indent="-342900">
              <a:lnSpc>
                <a:spcPct val="120000"/>
              </a:lnSpc>
              <a:spcAft>
                <a:spcPts val="800"/>
              </a:spcAft>
              <a:buSzPct val="100000"/>
              <a:buChar char="•"/>
            </a:pPr>
            <a:r>
              <a:rPr lang="en-US" sz="1300" dirty="0">
                <a:solidFill>
                  <a:srgbClr val="DCEEF3"/>
                </a:solidFill>
                <a:latin typeface="Calibri" pitchFamily="34" charset="0"/>
                <a:ea typeface="Calibri" pitchFamily="34" charset="-122"/>
                <a:cs typeface="Calibri" pitchFamily="34" charset="-120"/>
              </a:rPr>
              <a:t>Ingevuld Start Smart document</a:t>
            </a:r>
            <a:endParaRPr lang="en-US" sz="1300" dirty="0"/>
          </a:p>
          <a:p>
            <a:pPr marL="342900" indent="-342900">
              <a:lnSpc>
                <a:spcPct val="120000"/>
              </a:lnSpc>
              <a:spcAft>
                <a:spcPts val="800"/>
              </a:spcAft>
              <a:buSzPct val="100000"/>
              <a:buChar char="•"/>
            </a:pPr>
            <a:r>
              <a:rPr lang="en-US" sz="1300" dirty="0">
                <a:solidFill>
                  <a:srgbClr val="DCEEF3"/>
                </a:solidFill>
                <a:latin typeface="Calibri" pitchFamily="34" charset="0"/>
                <a:ea typeface="Calibri" pitchFamily="34" charset="-122"/>
                <a:cs typeface="Calibri" pitchFamily="34" charset="-120"/>
              </a:rPr>
              <a:t>Gepitchte en onderbouwde opdrachtkeuze</a:t>
            </a:r>
            <a:endParaRPr lang="en-US" sz="1300" dirty="0"/>
          </a:p>
        </p:txBody>
      </p:sp>
      <p:sp>
        <p:nvSpPr>
          <p:cNvPr id="15" name="Text 11"/>
          <p:cNvSpPr/>
          <p:nvPr/>
        </p:nvSpPr>
        <p:spPr>
          <a:xfrm>
            <a:off x="457200" y="6519672"/>
            <a:ext cx="7315200" cy="274320"/>
          </a:xfrm>
          <a:prstGeom prst="rect">
            <a:avLst/>
          </a:prstGeom>
          <a:noFill/>
          <a:ln/>
        </p:spPr>
        <p:txBody>
          <a:bodyPr wrap="square" lIns="0" tIns="0" rIns="0" bIns="0" rtlCol="0" anchor="ctr"/>
          <a:lstStyle/>
          <a:p>
            <a:pPr marL="0" indent="0">
              <a:buNone/>
            </a:pPr>
            <a:r>
              <a:rPr lang="en-US" sz="1000" dirty="0">
                <a:solidFill>
                  <a:srgbClr val="4C6B79"/>
                </a:solidFill>
                <a:latin typeface="Calibri" pitchFamily="34" charset="0"/>
                <a:ea typeface="Calibri" pitchFamily="34" charset="-122"/>
                <a:cs typeface="Calibri" pitchFamily="34" charset="-120"/>
              </a:rPr>
              <a:t>8 · Fase C</a:t>
            </a:r>
            <a:endParaRPr lang="en-US" sz="1000" dirty="0"/>
          </a:p>
        </p:txBody>
      </p:sp>
      <p:sp>
        <p:nvSpPr>
          <p:cNvPr id="16" name="Text 12"/>
          <p:cNvSpPr/>
          <p:nvPr/>
        </p:nvSpPr>
        <p:spPr>
          <a:xfrm>
            <a:off x="7772400" y="6519672"/>
            <a:ext cx="3959352" cy="274320"/>
          </a:xfrm>
          <a:prstGeom prst="rect">
            <a:avLst/>
          </a:prstGeom>
          <a:noFill/>
          <a:ln/>
        </p:spPr>
        <p:txBody>
          <a:bodyPr wrap="square" lIns="0" tIns="0" rIns="0" bIns="0" rtlCol="0" anchor="ctr"/>
          <a:lstStyle/>
          <a:p>
            <a:pPr marL="0" indent="0" algn="r">
              <a:buNone/>
            </a:pPr>
            <a:r>
              <a:rPr lang="en-US" sz="1000" dirty="0">
                <a:solidFill>
                  <a:srgbClr val="4C6B79"/>
                </a:solidFill>
                <a:latin typeface="Calibri" pitchFamily="34" charset="0"/>
                <a:ea typeface="Calibri" pitchFamily="34" charset="-122"/>
                <a:cs typeface="Calibri" pitchFamily="34" charset="-120"/>
              </a:rPr>
              <a:t>Ontdek de Keten van Water — Uitvoeringsplan</a:t>
            </a:r>
            <a:endParaRPr lang="en-US" sz="1000" dirty="0"/>
          </a:p>
        </p:txBody>
      </p:sp>
      <p:pic>
        <p:nvPicPr>
          <p:cNvPr id="17" name="Afbeelding 16">
            <a:extLst>
              <a:ext uri="{FF2B5EF4-FFF2-40B4-BE49-F238E27FC236}">
                <a16:creationId xmlns:a16="http://schemas.microsoft.com/office/drawing/2014/main" id="{0EF3C810-C57D-4015-F4C6-527370E3FDF3}"/>
              </a:ext>
            </a:extLst>
          </p:cNvPr>
          <p:cNvPicPr>
            <a:picLocks noChangeAspect="1"/>
          </p:cNvPicPr>
          <p:nvPr/>
        </p:nvPicPr>
        <p:blipFill>
          <a:blip r:embed="rId5"/>
          <a:stretch>
            <a:fillRect/>
          </a:stretch>
        </p:blipFill>
        <p:spPr>
          <a:xfrm>
            <a:off x="4322196" y="5817736"/>
            <a:ext cx="998974" cy="998974"/>
          </a:xfrm>
          <a:prstGeom prst="rect">
            <a:avLst/>
          </a:prstGeom>
        </p:spPr>
      </p:pic>
      <p:pic>
        <p:nvPicPr>
          <p:cNvPr id="18" name="Afbeelding 17">
            <a:extLst>
              <a:ext uri="{FF2B5EF4-FFF2-40B4-BE49-F238E27FC236}">
                <a16:creationId xmlns:a16="http://schemas.microsoft.com/office/drawing/2014/main" id="{9C25087F-44A5-D2FF-CD1F-77E49EDBBFEA}"/>
              </a:ext>
            </a:extLst>
          </p:cNvPr>
          <p:cNvPicPr>
            <a:picLocks noChangeAspect="1"/>
          </p:cNvPicPr>
          <p:nvPr/>
        </p:nvPicPr>
        <p:blipFill>
          <a:blip r:embed="rId6"/>
          <a:stretch>
            <a:fillRect/>
          </a:stretch>
        </p:blipFill>
        <p:spPr>
          <a:xfrm>
            <a:off x="5475642" y="6008682"/>
            <a:ext cx="579317" cy="579317"/>
          </a:xfrm>
          <a:prstGeom prst="rect">
            <a:avLst/>
          </a:prstGeom>
        </p:spPr>
      </p:pic>
      <p:pic>
        <p:nvPicPr>
          <p:cNvPr id="19" name="Afbeelding 18">
            <a:extLst>
              <a:ext uri="{FF2B5EF4-FFF2-40B4-BE49-F238E27FC236}">
                <a16:creationId xmlns:a16="http://schemas.microsoft.com/office/drawing/2014/main" id="{105FF81D-F682-E5CC-5EA2-AA8BDC44471F}"/>
              </a:ext>
            </a:extLst>
          </p:cNvPr>
          <p:cNvPicPr>
            <a:picLocks noChangeAspect="1"/>
          </p:cNvPicPr>
          <p:nvPr/>
        </p:nvPicPr>
        <p:blipFill>
          <a:blip r:embed="rId7"/>
          <a:stretch>
            <a:fillRect/>
          </a:stretch>
        </p:blipFill>
        <p:spPr>
          <a:xfrm>
            <a:off x="6241705" y="5987225"/>
            <a:ext cx="579317" cy="62222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457200" y="411480"/>
            <a:ext cx="566928" cy="566928"/>
          </a:xfrm>
          <a:prstGeom prst="ellipse">
            <a:avLst/>
          </a:prstGeom>
          <a:solidFill>
            <a:srgbClr val="065A82"/>
          </a:solidFill>
          <a:ln/>
        </p:spPr>
        <p:txBody>
          <a:bodyPr/>
          <a:lstStyle/>
          <a:p>
            <a:endParaRPr lang="nl-NL"/>
          </a:p>
        </p:txBody>
      </p:sp>
      <p:pic>
        <p:nvPicPr>
          <p:cNvPr id="3" name="Image 0" descr="icons/industry.png"/>
          <p:cNvPicPr>
            <a:picLocks noChangeAspect="1"/>
          </p:cNvPicPr>
          <p:nvPr/>
        </p:nvPicPr>
        <p:blipFill>
          <a:blip r:embed="rId3"/>
          <a:stretch>
            <a:fillRect/>
          </a:stretch>
        </p:blipFill>
        <p:spPr>
          <a:xfrm>
            <a:off x="593263" y="547543"/>
            <a:ext cx="294803" cy="294803"/>
          </a:xfrm>
          <a:prstGeom prst="rect">
            <a:avLst/>
          </a:prstGeom>
        </p:spPr>
      </p:pic>
      <p:sp>
        <p:nvSpPr>
          <p:cNvPr id="4" name="Text 1"/>
          <p:cNvSpPr/>
          <p:nvPr/>
        </p:nvSpPr>
        <p:spPr>
          <a:xfrm>
            <a:off x="1188720" y="365760"/>
            <a:ext cx="10424160" cy="502920"/>
          </a:xfrm>
          <a:prstGeom prst="rect">
            <a:avLst/>
          </a:prstGeom>
          <a:noFill/>
          <a:ln/>
        </p:spPr>
        <p:txBody>
          <a:bodyPr wrap="square" lIns="0" tIns="0" rIns="0" bIns="0" rtlCol="0" anchor="ctr"/>
          <a:lstStyle/>
          <a:p>
            <a:pPr marL="0" indent="0">
              <a:buNone/>
            </a:pPr>
            <a:r>
              <a:rPr lang="en-US" sz="3000" b="1" dirty="0">
                <a:solidFill>
                  <a:srgbClr val="13293D"/>
                </a:solidFill>
                <a:latin typeface="Cambria" pitchFamily="34" charset="0"/>
                <a:ea typeface="Cambria" pitchFamily="34" charset="-122"/>
                <a:cs typeface="Cambria" pitchFamily="34" charset="-120"/>
              </a:rPr>
              <a:t>Fase D — Onderzoek &amp; bedrijfsbezoek</a:t>
            </a:r>
            <a:endParaRPr lang="en-US" sz="3000" dirty="0"/>
          </a:p>
        </p:txBody>
      </p:sp>
      <p:sp>
        <p:nvSpPr>
          <p:cNvPr id="5" name="Text 2"/>
          <p:cNvSpPr/>
          <p:nvPr/>
        </p:nvSpPr>
        <p:spPr>
          <a:xfrm>
            <a:off x="1188720" y="841248"/>
            <a:ext cx="10424160" cy="320040"/>
          </a:xfrm>
          <a:prstGeom prst="rect">
            <a:avLst/>
          </a:prstGeom>
          <a:noFill/>
          <a:ln/>
        </p:spPr>
        <p:txBody>
          <a:bodyPr wrap="square" lIns="0" tIns="0" rIns="0" bIns="0" rtlCol="0" anchor="ctr"/>
          <a:lstStyle/>
          <a:p>
            <a:pPr marL="0" indent="0">
              <a:buNone/>
            </a:pPr>
            <a:r>
              <a:rPr lang="en-US" sz="1400" i="1" dirty="0">
                <a:solidFill>
                  <a:srgbClr val="4C6B79"/>
                </a:solidFill>
                <a:latin typeface="Calibri" pitchFamily="34" charset="0"/>
                <a:ea typeface="Calibri" pitchFamily="34" charset="-122"/>
                <a:cs typeface="Calibri" pitchFamily="34" charset="-120"/>
              </a:rPr>
              <a:t>17 september t/m 1 oktober</a:t>
            </a:r>
            <a:endParaRPr lang="en-US" sz="1400" dirty="0"/>
          </a:p>
        </p:txBody>
      </p:sp>
      <p:sp>
        <p:nvSpPr>
          <p:cNvPr id="6" name="Shape 3"/>
          <p:cNvSpPr/>
          <p:nvPr/>
        </p:nvSpPr>
        <p:spPr>
          <a:xfrm>
            <a:off x="457200" y="1417320"/>
            <a:ext cx="3017520" cy="548640"/>
          </a:xfrm>
          <a:prstGeom prst="roundRect">
            <a:avLst>
              <a:gd name="adj" fmla="val 50000"/>
            </a:avLst>
          </a:prstGeom>
          <a:solidFill>
            <a:srgbClr val="02C39A"/>
          </a:solidFill>
          <a:ln/>
        </p:spPr>
        <p:txBody>
          <a:bodyPr/>
          <a:lstStyle/>
          <a:p>
            <a:endParaRPr lang="nl-NL"/>
          </a:p>
        </p:txBody>
      </p:sp>
      <p:sp>
        <p:nvSpPr>
          <p:cNvPr id="7" name="Text 4"/>
          <p:cNvSpPr/>
          <p:nvPr/>
        </p:nvSpPr>
        <p:spPr>
          <a:xfrm>
            <a:off x="457200" y="1417320"/>
            <a:ext cx="3017520" cy="548640"/>
          </a:xfrm>
          <a:prstGeom prst="rect">
            <a:avLst/>
          </a:prstGeom>
          <a:noFill/>
          <a:ln/>
        </p:spPr>
        <p:txBody>
          <a:bodyPr wrap="square" lIns="0" tIns="0" rIns="0" bIns="0" rtlCol="0" anchor="ctr"/>
          <a:lstStyle/>
          <a:p>
            <a:pPr marL="0" indent="0" algn="ctr">
              <a:buNone/>
            </a:pPr>
            <a:r>
              <a:rPr lang="en-US" sz="1400" b="1" dirty="0">
                <a:solidFill>
                  <a:srgbClr val="0A3A52"/>
                </a:solidFill>
                <a:latin typeface="Calibri" pitchFamily="34" charset="0"/>
                <a:ea typeface="Calibri" pitchFamily="34" charset="-122"/>
                <a:cs typeface="Calibri" pitchFamily="34" charset="-120"/>
              </a:rPr>
              <a:t>17 sep – 1 okt</a:t>
            </a:r>
            <a:endParaRPr lang="en-US" sz="1400" dirty="0"/>
          </a:p>
        </p:txBody>
      </p:sp>
      <p:sp>
        <p:nvSpPr>
          <p:cNvPr id="8" name="Text 5"/>
          <p:cNvSpPr/>
          <p:nvPr/>
        </p:nvSpPr>
        <p:spPr>
          <a:xfrm>
            <a:off x="457200" y="2194560"/>
            <a:ext cx="6675120" cy="320040"/>
          </a:xfrm>
          <a:prstGeom prst="rect">
            <a:avLst/>
          </a:prstGeom>
          <a:noFill/>
          <a:ln/>
        </p:spPr>
        <p:txBody>
          <a:bodyPr wrap="square" lIns="0" tIns="0" rIns="0" bIns="0" rtlCol="0" anchor="ctr"/>
          <a:lstStyle/>
          <a:p>
            <a:pPr marL="0" indent="0">
              <a:buNone/>
            </a:pPr>
            <a:r>
              <a:rPr lang="en-US" sz="1500" b="1" dirty="0">
                <a:solidFill>
                  <a:srgbClr val="065A82"/>
                </a:solidFill>
                <a:latin typeface="Cambria" pitchFamily="34" charset="0"/>
                <a:ea typeface="Cambria" pitchFamily="34" charset="-122"/>
                <a:cs typeface="Cambria" pitchFamily="34" charset="-120"/>
              </a:rPr>
              <a:t>Activiteiten</a:t>
            </a:r>
            <a:endParaRPr lang="en-US" sz="1500" dirty="0"/>
          </a:p>
        </p:txBody>
      </p:sp>
      <p:sp>
        <p:nvSpPr>
          <p:cNvPr id="9" name="Text 6"/>
          <p:cNvSpPr/>
          <p:nvPr/>
        </p:nvSpPr>
        <p:spPr>
          <a:xfrm>
            <a:off x="457200" y="2560320"/>
            <a:ext cx="6675120" cy="3566160"/>
          </a:xfrm>
          <a:prstGeom prst="rect">
            <a:avLst/>
          </a:prstGeom>
          <a:noFill/>
          <a:ln/>
        </p:spPr>
        <p:txBody>
          <a:bodyPr wrap="square" lIns="0" tIns="0" rIns="0" bIns="0" rtlCol="0" anchor="t"/>
          <a:lstStyle/>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17 en 22 sep: werken aan de gekozen opdracht (samenwerken)</a:t>
            </a:r>
            <a:endParaRPr lang="en-US" sz="1350" dirty="0"/>
          </a:p>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24 sep: bedrijfsbezoek voorbereiden — quiz maken, vragenlijst opstellen</a:t>
            </a:r>
            <a:endParaRPr lang="en-US" sz="1350" dirty="0"/>
          </a:p>
          <a:p>
            <a:pPr marL="342900" indent="-342900">
              <a:lnSpc>
                <a:spcPct val="115000"/>
              </a:lnSpc>
              <a:spcAft>
                <a:spcPts val="1000"/>
              </a:spcAft>
              <a:buSzPct val="100000"/>
              <a:buChar char="•"/>
            </a:pPr>
            <a:r>
              <a:rPr lang="en-US" sz="1350" dirty="0">
                <a:solidFill>
                  <a:srgbClr val="13293D"/>
                </a:solidFill>
                <a:latin typeface="Calibri" pitchFamily="34" charset="0"/>
                <a:ea typeface="Calibri" pitchFamily="34" charset="-122"/>
                <a:cs typeface="Calibri" pitchFamily="34" charset="-120"/>
              </a:rPr>
              <a:t>29 sep en 1 okt: bedrijfsbezoek, of verder werken aan de opdracht</a:t>
            </a:r>
            <a:endParaRPr lang="en-US" sz="1350" dirty="0"/>
          </a:p>
        </p:txBody>
      </p:sp>
      <p:sp>
        <p:nvSpPr>
          <p:cNvPr id="10" name="Shape 7"/>
          <p:cNvSpPr/>
          <p:nvPr/>
        </p:nvSpPr>
        <p:spPr>
          <a:xfrm>
            <a:off x="7452360" y="1417320"/>
            <a:ext cx="4251960" cy="4709160"/>
          </a:xfrm>
          <a:prstGeom prst="roundRect">
            <a:avLst>
              <a:gd name="adj" fmla="val 2581"/>
            </a:avLst>
          </a:prstGeom>
          <a:solidFill>
            <a:srgbClr val="065A82"/>
          </a:solidFill>
          <a:ln/>
        </p:spPr>
        <p:txBody>
          <a:bodyPr/>
          <a:lstStyle/>
          <a:p>
            <a:endParaRPr lang="nl-NL"/>
          </a:p>
        </p:txBody>
      </p:sp>
      <p:sp>
        <p:nvSpPr>
          <p:cNvPr id="11" name="Shape 8"/>
          <p:cNvSpPr/>
          <p:nvPr/>
        </p:nvSpPr>
        <p:spPr>
          <a:xfrm>
            <a:off x="7726680" y="1691640"/>
            <a:ext cx="548640" cy="548640"/>
          </a:xfrm>
          <a:prstGeom prst="ellipse">
            <a:avLst/>
          </a:prstGeom>
          <a:solidFill>
            <a:srgbClr val="02C39A"/>
          </a:solidFill>
          <a:ln/>
        </p:spPr>
        <p:txBody>
          <a:bodyPr/>
          <a:lstStyle/>
          <a:p>
            <a:endParaRPr lang="nl-NL"/>
          </a:p>
        </p:txBody>
      </p:sp>
      <p:pic>
        <p:nvPicPr>
          <p:cNvPr id="12" name="Image 1" descr="icons/download.png"/>
          <p:cNvPicPr>
            <a:picLocks noChangeAspect="1"/>
          </p:cNvPicPr>
          <p:nvPr/>
        </p:nvPicPr>
        <p:blipFill>
          <a:blip r:embed="rId4"/>
          <a:stretch>
            <a:fillRect/>
          </a:stretch>
        </p:blipFill>
        <p:spPr>
          <a:xfrm>
            <a:off x="7858354" y="1823314"/>
            <a:ext cx="285293" cy="285293"/>
          </a:xfrm>
          <a:prstGeom prst="rect">
            <a:avLst/>
          </a:prstGeom>
        </p:spPr>
      </p:pic>
      <p:sp>
        <p:nvSpPr>
          <p:cNvPr id="13" name="Text 9"/>
          <p:cNvSpPr/>
          <p:nvPr/>
        </p:nvSpPr>
        <p:spPr>
          <a:xfrm>
            <a:off x="8412480" y="1737360"/>
            <a:ext cx="3108960" cy="45720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Op te leveren</a:t>
            </a:r>
            <a:endParaRPr lang="en-US" sz="1500" dirty="0"/>
          </a:p>
        </p:txBody>
      </p:sp>
      <p:sp>
        <p:nvSpPr>
          <p:cNvPr id="14" name="Text 10"/>
          <p:cNvSpPr/>
          <p:nvPr/>
        </p:nvSpPr>
        <p:spPr>
          <a:xfrm>
            <a:off x="7726680" y="2377440"/>
            <a:ext cx="3749040" cy="2377440"/>
          </a:xfrm>
          <a:prstGeom prst="rect">
            <a:avLst/>
          </a:prstGeom>
          <a:noFill/>
          <a:ln/>
        </p:spPr>
        <p:txBody>
          <a:bodyPr wrap="square" lIns="0" tIns="0" rIns="0" bIns="0" rtlCol="0" anchor="t"/>
          <a:lstStyle/>
          <a:p>
            <a:pPr marL="342900" indent="-342900">
              <a:lnSpc>
                <a:spcPct val="120000"/>
              </a:lnSpc>
              <a:spcAft>
                <a:spcPts val="800"/>
              </a:spcAft>
              <a:buSzPct val="100000"/>
              <a:buChar char="•"/>
            </a:pPr>
            <a:r>
              <a:rPr lang="en-US" sz="1300" dirty="0">
                <a:solidFill>
                  <a:srgbClr val="DCEEF3"/>
                </a:solidFill>
                <a:latin typeface="Calibri" pitchFamily="34" charset="0"/>
                <a:ea typeface="Calibri" pitchFamily="34" charset="-122"/>
                <a:cs typeface="Calibri" pitchFamily="34" charset="-120"/>
              </a:rPr>
              <a:t>Quiz en vragenlijst gereed</a:t>
            </a:r>
            <a:endParaRPr lang="en-US" sz="1300" dirty="0"/>
          </a:p>
          <a:p>
            <a:pPr marL="342900" indent="-342900">
              <a:lnSpc>
                <a:spcPct val="120000"/>
              </a:lnSpc>
              <a:spcAft>
                <a:spcPts val="800"/>
              </a:spcAft>
              <a:buSzPct val="100000"/>
              <a:buChar char="•"/>
            </a:pPr>
            <a:r>
              <a:rPr lang="en-US" sz="1300" dirty="0">
                <a:solidFill>
                  <a:srgbClr val="DCEEF3"/>
                </a:solidFill>
                <a:latin typeface="Calibri" pitchFamily="34" charset="0"/>
                <a:ea typeface="Calibri" pitchFamily="34" charset="-122"/>
                <a:cs typeface="Calibri" pitchFamily="34" charset="-120"/>
              </a:rPr>
              <a:t>Waarnemingen en knelpunten bedrijfsbezoek</a:t>
            </a:r>
            <a:endParaRPr lang="en-US" sz="1300" dirty="0"/>
          </a:p>
        </p:txBody>
      </p:sp>
      <p:sp>
        <p:nvSpPr>
          <p:cNvPr id="15" name="Text 11"/>
          <p:cNvSpPr/>
          <p:nvPr/>
        </p:nvSpPr>
        <p:spPr>
          <a:xfrm>
            <a:off x="457200" y="6519672"/>
            <a:ext cx="7315200" cy="274320"/>
          </a:xfrm>
          <a:prstGeom prst="rect">
            <a:avLst/>
          </a:prstGeom>
          <a:noFill/>
          <a:ln/>
        </p:spPr>
        <p:txBody>
          <a:bodyPr wrap="square" lIns="0" tIns="0" rIns="0" bIns="0" rtlCol="0" anchor="ctr"/>
          <a:lstStyle/>
          <a:p>
            <a:pPr marL="0" indent="0">
              <a:buNone/>
            </a:pPr>
            <a:r>
              <a:rPr lang="en-US" sz="1000" dirty="0">
                <a:solidFill>
                  <a:srgbClr val="4C6B79"/>
                </a:solidFill>
                <a:latin typeface="Calibri" pitchFamily="34" charset="0"/>
                <a:ea typeface="Calibri" pitchFamily="34" charset="-122"/>
                <a:cs typeface="Calibri" pitchFamily="34" charset="-120"/>
              </a:rPr>
              <a:t>9 · Fase D</a:t>
            </a:r>
            <a:endParaRPr lang="en-US" sz="1000" dirty="0"/>
          </a:p>
        </p:txBody>
      </p:sp>
      <p:sp>
        <p:nvSpPr>
          <p:cNvPr id="16" name="Text 12"/>
          <p:cNvSpPr/>
          <p:nvPr/>
        </p:nvSpPr>
        <p:spPr>
          <a:xfrm>
            <a:off x="7772400" y="6519672"/>
            <a:ext cx="3959352" cy="274320"/>
          </a:xfrm>
          <a:prstGeom prst="rect">
            <a:avLst/>
          </a:prstGeom>
          <a:noFill/>
          <a:ln/>
        </p:spPr>
        <p:txBody>
          <a:bodyPr wrap="square" lIns="0" tIns="0" rIns="0" bIns="0" rtlCol="0" anchor="ctr"/>
          <a:lstStyle/>
          <a:p>
            <a:pPr marL="0" indent="0" algn="r">
              <a:buNone/>
            </a:pPr>
            <a:r>
              <a:rPr lang="en-US" sz="1000" dirty="0">
                <a:solidFill>
                  <a:srgbClr val="4C6B79"/>
                </a:solidFill>
                <a:latin typeface="Calibri" pitchFamily="34" charset="0"/>
                <a:ea typeface="Calibri" pitchFamily="34" charset="-122"/>
                <a:cs typeface="Calibri" pitchFamily="34" charset="-120"/>
              </a:rPr>
              <a:t>Ontdek de Keten van Water — Uitvoeringsplan</a:t>
            </a:r>
            <a:endParaRPr lang="en-US" sz="1000" dirty="0"/>
          </a:p>
        </p:txBody>
      </p:sp>
      <p:pic>
        <p:nvPicPr>
          <p:cNvPr id="17" name="Afbeelding 16">
            <a:extLst>
              <a:ext uri="{FF2B5EF4-FFF2-40B4-BE49-F238E27FC236}">
                <a16:creationId xmlns:a16="http://schemas.microsoft.com/office/drawing/2014/main" id="{744C25A0-630F-7DE4-78F2-32C08E1B617C}"/>
              </a:ext>
            </a:extLst>
          </p:cNvPr>
          <p:cNvPicPr>
            <a:picLocks noChangeAspect="1"/>
          </p:cNvPicPr>
          <p:nvPr/>
        </p:nvPicPr>
        <p:blipFill>
          <a:blip r:embed="rId5"/>
          <a:stretch>
            <a:fillRect/>
          </a:stretch>
        </p:blipFill>
        <p:spPr>
          <a:xfrm>
            <a:off x="4322196" y="5817736"/>
            <a:ext cx="998974" cy="998974"/>
          </a:xfrm>
          <a:prstGeom prst="rect">
            <a:avLst/>
          </a:prstGeom>
        </p:spPr>
      </p:pic>
      <p:pic>
        <p:nvPicPr>
          <p:cNvPr id="18" name="Afbeelding 17">
            <a:extLst>
              <a:ext uri="{FF2B5EF4-FFF2-40B4-BE49-F238E27FC236}">
                <a16:creationId xmlns:a16="http://schemas.microsoft.com/office/drawing/2014/main" id="{FD5617A4-F228-50A9-B879-28CE20E848BB}"/>
              </a:ext>
            </a:extLst>
          </p:cNvPr>
          <p:cNvPicPr>
            <a:picLocks noChangeAspect="1"/>
          </p:cNvPicPr>
          <p:nvPr/>
        </p:nvPicPr>
        <p:blipFill>
          <a:blip r:embed="rId6"/>
          <a:stretch>
            <a:fillRect/>
          </a:stretch>
        </p:blipFill>
        <p:spPr>
          <a:xfrm>
            <a:off x="5475642" y="6008682"/>
            <a:ext cx="579317" cy="579317"/>
          </a:xfrm>
          <a:prstGeom prst="rect">
            <a:avLst/>
          </a:prstGeom>
        </p:spPr>
      </p:pic>
      <p:pic>
        <p:nvPicPr>
          <p:cNvPr id="19" name="Afbeelding 18">
            <a:extLst>
              <a:ext uri="{FF2B5EF4-FFF2-40B4-BE49-F238E27FC236}">
                <a16:creationId xmlns:a16="http://schemas.microsoft.com/office/drawing/2014/main" id="{B27A7CDC-0532-C71C-ECDE-D46D9150566A}"/>
              </a:ext>
            </a:extLst>
          </p:cNvPr>
          <p:cNvPicPr>
            <a:picLocks noChangeAspect="1"/>
          </p:cNvPicPr>
          <p:nvPr/>
        </p:nvPicPr>
        <p:blipFill>
          <a:blip r:embed="rId7"/>
          <a:stretch>
            <a:fillRect/>
          </a:stretch>
        </p:blipFill>
        <p:spPr>
          <a:xfrm>
            <a:off x="6241705" y="5987225"/>
            <a:ext cx="579317" cy="62222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1024</TotalTime>
  <Words>1178</Words>
  <Application>Microsoft Macintosh PowerPoint</Application>
  <PresentationFormat>Breedbeeld</PresentationFormat>
  <Paragraphs>203</Paragraphs>
  <Slides>13</Slides>
  <Notes>13</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13</vt:i4>
      </vt:variant>
    </vt:vector>
  </HeadingPairs>
  <TitlesOfParts>
    <vt:vector size="17" baseType="lpstr">
      <vt:lpstr>Arial</vt:lpstr>
      <vt:lpstr>Calibri</vt:lpstr>
      <vt:lpstr>Cambria</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Jeff Van Hek</cp:lastModifiedBy>
  <cp:revision>10</cp:revision>
  <dcterms:created xsi:type="dcterms:W3CDTF">2026-08-01T22:32:07Z</dcterms:created>
  <dcterms:modified xsi:type="dcterms:W3CDTF">2026-08-02T15:38:48Z</dcterms:modified>
</cp:coreProperties>
</file>